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4.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289" r:id="rId1"/>
  </p:sldMasterIdLst>
  <p:notesMasterIdLst>
    <p:notesMasterId r:id="rId44"/>
  </p:notesMasterIdLst>
  <p:handoutMasterIdLst>
    <p:handoutMasterId r:id="rId45"/>
  </p:handoutMasterIdLst>
  <p:sldIdLst>
    <p:sldId id="256" r:id="rId2"/>
    <p:sldId id="393" r:id="rId3"/>
    <p:sldId id="447" r:id="rId4"/>
    <p:sldId id="966" r:id="rId5"/>
    <p:sldId id="955" r:id="rId6"/>
    <p:sldId id="497" r:id="rId7"/>
    <p:sldId id="522" r:id="rId8"/>
    <p:sldId id="358" r:id="rId9"/>
    <p:sldId id="542" r:id="rId10"/>
    <p:sldId id="355" r:id="rId11"/>
    <p:sldId id="338" r:id="rId12"/>
    <p:sldId id="968" r:id="rId13"/>
    <p:sldId id="413" r:id="rId14"/>
    <p:sldId id="370" r:id="rId15"/>
    <p:sldId id="470" r:id="rId16"/>
    <p:sldId id="501" r:id="rId17"/>
    <p:sldId id="496" r:id="rId18"/>
    <p:sldId id="397" r:id="rId19"/>
    <p:sldId id="541" r:id="rId20"/>
    <p:sldId id="351" r:id="rId21"/>
    <p:sldId id="344" r:id="rId22"/>
    <p:sldId id="950" r:id="rId23"/>
    <p:sldId id="346" r:id="rId24"/>
    <p:sldId id="518" r:id="rId25"/>
    <p:sldId id="519" r:id="rId26"/>
    <p:sldId id="450" r:id="rId27"/>
    <p:sldId id="495" r:id="rId28"/>
    <p:sldId id="337" r:id="rId29"/>
    <p:sldId id="280" r:id="rId30"/>
    <p:sldId id="508" r:id="rId31"/>
    <p:sldId id="534" r:id="rId32"/>
    <p:sldId id="948" r:id="rId33"/>
    <p:sldId id="967" r:id="rId34"/>
    <p:sldId id="304" r:id="rId35"/>
    <p:sldId id="946" r:id="rId36"/>
    <p:sldId id="960" r:id="rId37"/>
    <p:sldId id="961" r:id="rId38"/>
    <p:sldId id="969" r:id="rId39"/>
    <p:sldId id="521" r:id="rId40"/>
    <p:sldId id="959" r:id="rId41"/>
    <p:sldId id="362" r:id="rId42"/>
    <p:sldId id="952" r:id="rId43"/>
  </p:sldIdLst>
  <p:sldSz cx="9144000" cy="5143500" type="screen16x9"/>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969" autoAdjust="0"/>
    <p:restoredTop sz="80856" autoAdjust="0"/>
  </p:normalViewPr>
  <p:slideViewPr>
    <p:cSldViewPr>
      <p:cViewPr varScale="1">
        <p:scale>
          <a:sx n="87" d="100"/>
          <a:sy n="87" d="100"/>
        </p:scale>
        <p:origin x="128" y="6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xmlns="" id="{B510334A-EBA0-3943-8776-E70E7B6BD6C8}"/>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ea typeface="+mn-ea"/>
                <a:cs typeface="+mn-cs"/>
              </a:defRPr>
            </a:lvl1pPr>
          </a:lstStyle>
          <a:p>
            <a:pPr>
              <a:defRPr/>
            </a:pPr>
            <a:endParaRPr lang="en-US"/>
          </a:p>
        </p:txBody>
      </p:sp>
      <p:sp>
        <p:nvSpPr>
          <p:cNvPr id="65539" name="Rectangle 3">
            <a:extLst>
              <a:ext uri="{FF2B5EF4-FFF2-40B4-BE49-F238E27FC236}">
                <a16:creationId xmlns:a16="http://schemas.microsoft.com/office/drawing/2014/main" xmlns="" id="{40F454D5-CD68-0244-8D7A-A335D92B5D3A}"/>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mn-ea"/>
                <a:cs typeface="+mn-cs"/>
              </a:defRPr>
            </a:lvl1pPr>
          </a:lstStyle>
          <a:p>
            <a:pPr>
              <a:defRPr/>
            </a:pPr>
            <a:endParaRPr lang="en-US"/>
          </a:p>
        </p:txBody>
      </p:sp>
      <p:sp>
        <p:nvSpPr>
          <p:cNvPr id="65540" name="Rectangle 4">
            <a:extLst>
              <a:ext uri="{FF2B5EF4-FFF2-40B4-BE49-F238E27FC236}">
                <a16:creationId xmlns:a16="http://schemas.microsoft.com/office/drawing/2014/main" xmlns="" id="{FCD26B35-0CA8-CA4D-9C75-3E384509EFC0}"/>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ea typeface="+mn-ea"/>
                <a:cs typeface="+mn-cs"/>
              </a:defRPr>
            </a:lvl1pPr>
          </a:lstStyle>
          <a:p>
            <a:pPr>
              <a:defRPr/>
            </a:pPr>
            <a:endParaRPr lang="en-US"/>
          </a:p>
        </p:txBody>
      </p:sp>
      <p:sp>
        <p:nvSpPr>
          <p:cNvPr id="65541" name="Rectangle 5">
            <a:extLst>
              <a:ext uri="{FF2B5EF4-FFF2-40B4-BE49-F238E27FC236}">
                <a16:creationId xmlns:a16="http://schemas.microsoft.com/office/drawing/2014/main" xmlns="" id="{FC11F88B-7E57-4A4C-898E-13741A069F51}"/>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ea typeface="ＭＳ Ｐゴシック" charset="0"/>
                <a:cs typeface="ＭＳ Ｐゴシック" charset="0"/>
              </a:defRPr>
            </a:lvl1pPr>
          </a:lstStyle>
          <a:p>
            <a:pPr>
              <a:defRPr/>
            </a:pPr>
            <a:fld id="{E1581271-C377-384C-A59C-90F3E9DBD4EE}" type="slidenum">
              <a:rPr lang="en-US"/>
              <a:pPr>
                <a:defRPr/>
              </a:pPr>
              <a:t>‹#›</a:t>
            </a:fld>
            <a:endParaRPr lang="en-US"/>
          </a:p>
        </p:txBody>
      </p:sp>
    </p:spTree>
    <p:extLst>
      <p:ext uri="{BB962C8B-B14F-4D97-AF65-F5344CB8AC3E}">
        <p14:creationId xmlns:p14="http://schemas.microsoft.com/office/powerpoint/2010/main" val="12042540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xmlns="" id="{3CAFC982-E782-1E4C-B98C-F88C9E3F0FAB}"/>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ea typeface="+mn-ea"/>
                <a:cs typeface="+mn-cs"/>
              </a:defRPr>
            </a:lvl1pPr>
          </a:lstStyle>
          <a:p>
            <a:pPr>
              <a:defRPr/>
            </a:pPr>
            <a:endParaRPr lang="en-US"/>
          </a:p>
        </p:txBody>
      </p:sp>
      <p:sp>
        <p:nvSpPr>
          <p:cNvPr id="75779" name="Rectangle 3">
            <a:extLst>
              <a:ext uri="{FF2B5EF4-FFF2-40B4-BE49-F238E27FC236}">
                <a16:creationId xmlns:a16="http://schemas.microsoft.com/office/drawing/2014/main" xmlns="" id="{1227573F-4181-2D4C-860A-2A66A7F38ACE}"/>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mn-ea"/>
                <a:cs typeface="+mn-cs"/>
              </a:defRPr>
            </a:lvl1pPr>
          </a:lstStyle>
          <a:p>
            <a:pPr>
              <a:defRPr/>
            </a:pPr>
            <a:endParaRPr lang="en-US"/>
          </a:p>
        </p:txBody>
      </p:sp>
      <p:sp>
        <p:nvSpPr>
          <p:cNvPr id="5124" name="Rectangle 4">
            <a:extLst>
              <a:ext uri="{FF2B5EF4-FFF2-40B4-BE49-F238E27FC236}">
                <a16:creationId xmlns:a16="http://schemas.microsoft.com/office/drawing/2014/main" xmlns="" id="{F5FE9352-A2A2-0D41-890E-DE40C3649139}"/>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1" name="Rectangle 5">
            <a:extLst>
              <a:ext uri="{FF2B5EF4-FFF2-40B4-BE49-F238E27FC236}">
                <a16:creationId xmlns:a16="http://schemas.microsoft.com/office/drawing/2014/main" xmlns="" id="{A73E9DC3-EE25-8A45-9F5E-DDB0ABE9E901}"/>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5782" name="Rectangle 6">
            <a:extLst>
              <a:ext uri="{FF2B5EF4-FFF2-40B4-BE49-F238E27FC236}">
                <a16:creationId xmlns:a16="http://schemas.microsoft.com/office/drawing/2014/main" xmlns="" id="{1C603272-F4BB-CB41-AD8A-4A29BE94BA12}"/>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ea typeface="+mn-ea"/>
                <a:cs typeface="+mn-cs"/>
              </a:defRPr>
            </a:lvl1pPr>
          </a:lstStyle>
          <a:p>
            <a:pPr>
              <a:defRPr/>
            </a:pPr>
            <a:endParaRPr lang="en-US"/>
          </a:p>
        </p:txBody>
      </p:sp>
      <p:sp>
        <p:nvSpPr>
          <p:cNvPr id="75783" name="Rectangle 7">
            <a:extLst>
              <a:ext uri="{FF2B5EF4-FFF2-40B4-BE49-F238E27FC236}">
                <a16:creationId xmlns:a16="http://schemas.microsoft.com/office/drawing/2014/main" xmlns="" id="{1D72F6ED-98AE-0841-9D74-C9CBF4BA4944}"/>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ea typeface="ＭＳ Ｐゴシック" charset="0"/>
                <a:cs typeface="ＭＳ Ｐゴシック" charset="0"/>
              </a:defRPr>
            </a:lvl1pPr>
          </a:lstStyle>
          <a:p>
            <a:pPr>
              <a:defRPr/>
            </a:pPr>
            <a:fld id="{8D3A7DEE-79F0-6D4A-B86C-02FEE4BC0211}" type="slidenum">
              <a:rPr lang="en-US"/>
              <a:pPr>
                <a:defRPr/>
              </a:pPr>
              <a:t>‹#›</a:t>
            </a:fld>
            <a:endParaRPr lang="en-US"/>
          </a:p>
        </p:txBody>
      </p:sp>
    </p:spTree>
    <p:extLst>
      <p:ext uri="{BB962C8B-B14F-4D97-AF65-F5344CB8AC3E}">
        <p14:creationId xmlns:p14="http://schemas.microsoft.com/office/powerpoint/2010/main" val="50364787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theguardian.com/environment/2007/nov/29/climatechange.carbonemission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maps.grida.no/go/graphic/climate_change_and_malaria_scenario_for_2050"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ipcc.ch/"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noharm-global.org/sites/default/files/documents-files/5961/HealthCaresClimateFootprint_090619.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liberation.fr/checknews/2019/06/24/cette-carte-de-la-canicule-en-france-en-forme-de-tete-de-mort-est-elle-authentique_1735861"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a:extLst>
              <a:ext uri="{FF2B5EF4-FFF2-40B4-BE49-F238E27FC236}">
                <a16:creationId xmlns:a16="http://schemas.microsoft.com/office/drawing/2014/main" xmlns="" id="{75EA1FDC-30B2-C64E-96E0-ECB929528F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0B1509A-CE60-2B4C-91F5-7A51E0E1B92A}" type="slidenum">
              <a:rPr lang="en-US" altLang="en-US" sz="1200" smtClean="0"/>
              <a:pPr/>
              <a:t>1</a:t>
            </a:fld>
            <a:endParaRPr lang="en-US" altLang="en-US" sz="1200"/>
          </a:p>
        </p:txBody>
      </p:sp>
      <p:sp>
        <p:nvSpPr>
          <p:cNvPr id="8194" name="Rectangle 2">
            <a:extLst>
              <a:ext uri="{FF2B5EF4-FFF2-40B4-BE49-F238E27FC236}">
                <a16:creationId xmlns:a16="http://schemas.microsoft.com/office/drawing/2014/main" xmlns="" id="{3EF625FD-7E93-7D4B-849B-241891E433C2}"/>
              </a:ext>
            </a:extLst>
          </p:cNvPr>
          <p:cNvSpPr>
            <a:spLocks noGrp="1" noRot="1" noChangeAspect="1" noChangeArrowheads="1" noTextEdit="1"/>
          </p:cNvSpPr>
          <p:nvPr>
            <p:ph type="sldImg"/>
          </p:nvPr>
        </p:nvSpPr>
        <p:spPr>
          <a:xfrm>
            <a:off x="381000" y="685800"/>
            <a:ext cx="6096000" cy="3429000"/>
          </a:xfrm>
          <a:ln/>
        </p:spPr>
      </p:sp>
      <p:sp>
        <p:nvSpPr>
          <p:cNvPr id="8195" name="Rectangle 3">
            <a:extLst>
              <a:ext uri="{FF2B5EF4-FFF2-40B4-BE49-F238E27FC236}">
                <a16:creationId xmlns:a16="http://schemas.microsoft.com/office/drawing/2014/main" xmlns="" id="{B700875C-A55C-764A-80A0-DCCDA49A19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Times New Roman" panose="02020603050405020304" pitchFamily="18" charset="0"/>
                <a:ea typeface="ＭＳ Ｐゴシック" panose="020B0600070205080204" pitchFamily="34" charset="-128"/>
              </a:rPr>
              <a:t>OBJECTIVES:</a:t>
            </a:r>
          </a:p>
          <a:p>
            <a:r>
              <a:rPr lang="en-US" altLang="en-US" b="0" dirty="0">
                <a:latin typeface="Times New Roman" panose="02020603050405020304" pitchFamily="18" charset="0"/>
                <a:ea typeface="ＭＳ Ｐゴシック" panose="020B0600070205080204" pitchFamily="34" charset="-128"/>
              </a:rPr>
              <a:t>1.     List the main anthropogenic greenhouse gases, their approximate relative potency,  and explain how they lead to global warming</a:t>
            </a:r>
          </a:p>
          <a:p>
            <a:r>
              <a:rPr lang="en-US" altLang="en-US" b="0" dirty="0">
                <a:latin typeface="Times New Roman" panose="02020603050405020304" pitchFamily="18" charset="0"/>
                <a:ea typeface="ＭＳ Ｐゴシック" panose="020B0600070205080204" pitchFamily="34" charset="-128"/>
              </a:rPr>
              <a:t>2.     Describe the mechanisms by which human health is affected by environmental change, for example through changes in disease vectors, exposure to extreme weather and fires, migration and food insecurity</a:t>
            </a:r>
          </a:p>
          <a:p>
            <a:r>
              <a:rPr lang="en-US" altLang="en-US" b="0" dirty="0">
                <a:latin typeface="Times New Roman" panose="02020603050405020304" pitchFamily="18" charset="0"/>
                <a:ea typeface="ＭＳ Ｐゴシック" panose="020B0600070205080204" pitchFamily="34" charset="-128"/>
              </a:rPr>
              <a:t>3.     Explain how the health impacts of environmental change are distributed unequally within and between populations and the disparity between those most responsible and those most affected by change</a:t>
            </a:r>
          </a:p>
          <a:p>
            <a:r>
              <a:rPr lang="en-US" altLang="en-US" b="0" dirty="0">
                <a:latin typeface="Times New Roman" panose="02020603050405020304" pitchFamily="18" charset="0"/>
                <a:ea typeface="ＭＳ Ｐゴシック" panose="020B0600070205080204" pitchFamily="34" charset="-128"/>
              </a:rPr>
              <a:t>4.     Describe how individuals and healthcare systems can reduce their carbon footprints</a:t>
            </a:r>
          </a:p>
          <a:p>
            <a:r>
              <a:rPr lang="en-US" altLang="en-US" b="0" dirty="0">
                <a:latin typeface="Times New Roman" panose="02020603050405020304" pitchFamily="18" charset="0"/>
                <a:ea typeface="ＭＳ Ｐゴシック" panose="020B0600070205080204" pitchFamily="34" charset="-128"/>
              </a:rPr>
              <a:t>5.     List main effects of nuclear weapons, how their explosive power is measured, and ballpark estimates of current nuclear weapons arsenals and spending.</a:t>
            </a:r>
            <a:endParaRPr lang="en-US" altLang="en-US" dirty="0">
              <a:latin typeface="Times New Roman" panose="02020603050405020304" pitchFamily="18" charset="0"/>
              <a:ea typeface="ＭＳ Ｐゴシック" panose="020B0600070205080204" pitchFamily="34" charset="-128"/>
            </a:endParaRPr>
          </a:p>
          <a:p>
            <a:pPr>
              <a:buFontTx/>
              <a:buAutoNum type="arabicPeriod"/>
            </a:pPr>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672708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xmlns="" id="{1E4AED72-BA2E-4149-B3FB-E5BCACD12BD9}"/>
              </a:ext>
            </a:extLst>
          </p:cNvPr>
          <p:cNvSpPr>
            <a:spLocks noGrp="1" noRot="1" noChangeAspect="1" noTextEdit="1"/>
          </p:cNvSpPr>
          <p:nvPr>
            <p:ph type="sldImg"/>
          </p:nvPr>
        </p:nvSpPr>
        <p:spPr>
          <a:xfrm>
            <a:off x="381000" y="685800"/>
            <a:ext cx="6096000" cy="3429000"/>
          </a:xfrm>
          <a:ln/>
        </p:spPr>
      </p:sp>
      <p:sp>
        <p:nvSpPr>
          <p:cNvPr id="35842" name="Notes Placeholder 2">
            <a:extLst>
              <a:ext uri="{FF2B5EF4-FFF2-40B4-BE49-F238E27FC236}">
                <a16:creationId xmlns:a16="http://schemas.microsoft.com/office/drawing/2014/main" xmlns="" id="{E9592293-B2A0-CF42-955D-0A3DC891EEE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Corbel" panose="020B0503020204020204" pitchFamily="34" charset="0"/>
                <a:ea typeface="ＭＳ Ｐゴシック" panose="020B0600070205080204" pitchFamily="34" charset="-128"/>
              </a:rPr>
              <a:t>IPCC CAPTION READS: FAQ 2.1, Figure 1. </a:t>
            </a:r>
            <a:r>
              <a:rPr lang="en-US" altLang="en-US" i="1" dirty="0">
                <a:latin typeface="Corbel" panose="020B0503020204020204" pitchFamily="34" charset="0"/>
                <a:ea typeface="ＭＳ Ｐゴシック" panose="020B0600070205080204" pitchFamily="34" charset="-128"/>
              </a:rPr>
              <a:t>Atmospheric concentrations of important long-lived greenhouse gases over the last 2,000 years. Increases since about 1750 are attributed to human activities in the industrial era. Concentration units are parts per million (ppm) or parts per billion (ppb), indicating the number of molecules of the greenhouse gas per million or billion air molecules, respectively, in an atmospheric sample. (Data combined and simplified from Chapters 6 and 2 of this report.)</a:t>
            </a:r>
          </a:p>
          <a:p>
            <a:endParaRPr lang="en-US" altLang="en-US" i="1" dirty="0">
              <a:latin typeface="Corbel" panose="020B0503020204020204" pitchFamily="34" charset="0"/>
              <a:ea typeface="ＭＳ Ｐゴシック" panose="020B0600070205080204" pitchFamily="34" charset="-128"/>
            </a:endParaRPr>
          </a:p>
          <a:p>
            <a:r>
              <a:rPr lang="en-US" altLang="en-US" i="1" dirty="0">
                <a:latin typeface="Corbel" panose="020B0503020204020204" pitchFamily="34" charset="0"/>
                <a:ea typeface="ＭＳ Ｐゴシック" panose="020B0600070205080204" pitchFamily="34" charset="-128"/>
              </a:rPr>
              <a:t>GWP figures added by TN, </a:t>
            </a:r>
            <a:r>
              <a:rPr lang="en-US" altLang="en-US" b="1" dirty="0">
                <a:latin typeface="Times New Roman" panose="02020603050405020304" pitchFamily="18" charset="0"/>
                <a:ea typeface="ＭＳ Ｐゴシック" panose="020B0600070205080204" pitchFamily="34" charset="-128"/>
              </a:rPr>
              <a:t>from 2007 IPCC AR4 p212, based on 100-year time horizon via Wikipedia</a:t>
            </a:r>
          </a:p>
          <a:p>
            <a:endParaRPr lang="en-US" altLang="en-US" b="1" dirty="0">
              <a:latin typeface="Times New Roman" panose="02020603050405020304" pitchFamily="18" charset="0"/>
              <a:ea typeface="ＭＳ Ｐゴシック" panose="020B0600070205080204" pitchFamily="34" charset="-128"/>
            </a:endParaRPr>
          </a:p>
          <a:p>
            <a:r>
              <a:rPr lang="en-US" altLang="en-US" b="1" dirty="0">
                <a:latin typeface="Times New Roman" panose="02020603050405020304" pitchFamily="18" charset="0"/>
                <a:ea typeface="ＭＳ Ｐゴシック" panose="020B0600070205080204" pitchFamily="34" charset="-128"/>
              </a:rPr>
              <a:t>Figure from: http://</a:t>
            </a:r>
            <a:r>
              <a:rPr lang="en-US" altLang="en-US" b="1" dirty="0" err="1">
                <a:latin typeface="Times New Roman" panose="02020603050405020304" pitchFamily="18" charset="0"/>
                <a:ea typeface="ＭＳ Ｐゴシック" panose="020B0600070205080204" pitchFamily="34" charset="-128"/>
              </a:rPr>
              <a:t>www.ipcc.ch</a:t>
            </a:r>
            <a:r>
              <a:rPr lang="en-US" altLang="en-US" b="1" dirty="0">
                <a:latin typeface="Times New Roman" panose="02020603050405020304" pitchFamily="18" charset="0"/>
                <a:ea typeface="ＭＳ Ｐゴシック" panose="020B0600070205080204" pitchFamily="34" charset="-128"/>
              </a:rPr>
              <a:t>/pdf/assessment-report/ar4/wg1/ar4-wg1-chapter2.pdf  accessed 4/2/11</a:t>
            </a:r>
          </a:p>
          <a:p>
            <a:endParaRPr lang="en-US" altLang="en-US" b="1"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Human activities result in emissions of four principal green- house gases: carbon dioxide (CO2), methane (CH4), nitrous oxide (N2O) and the halocarbons (a group of gases containing fluorine, chlorine and bromine). These gases accumulate in the atmosphere, causing concentrations to increase with time. Significant increases in all of these gases have occurred in the industrial era (see Figure 1)…</a:t>
            </a:r>
          </a:p>
          <a:p>
            <a:r>
              <a:rPr lang="en-US" altLang="en-US" dirty="0">
                <a:latin typeface="Times New Roman" panose="02020603050405020304" pitchFamily="18" charset="0"/>
                <a:ea typeface="ＭＳ Ｐゴシック" panose="020B0600070205080204" pitchFamily="34" charset="-128"/>
              </a:rPr>
              <a:t>• Carbon dioxide has increased from fossil fuel use in transportation, building heating and cooling and the manufacture of cement and other goods. Deforestation releases CO2 and reduces its uptake by plants. Carbon dioxide is also released in natural processes such as the decay of plant matter.</a:t>
            </a:r>
          </a:p>
          <a:p>
            <a:r>
              <a:rPr lang="en-US" altLang="en-US" dirty="0">
                <a:latin typeface="Times New Roman" panose="02020603050405020304" pitchFamily="18" charset="0"/>
                <a:ea typeface="ＭＳ Ｐゴシック" panose="020B0600070205080204" pitchFamily="34" charset="-128"/>
              </a:rPr>
              <a:t>• Methane has increased as a result of human activities related to agriculture, natural gas distribution and landfills. Methane is also released from natural processes that occur, for example, in wetlands. Methane concentrations are not currently increasing in the atmosphere because growth rates decreased over the last two decades.</a:t>
            </a:r>
          </a:p>
          <a:p>
            <a:r>
              <a:rPr lang="en-US" altLang="en-US" dirty="0">
                <a:latin typeface="Times New Roman" panose="02020603050405020304" pitchFamily="18" charset="0"/>
                <a:ea typeface="ＭＳ Ｐゴシック" panose="020B0600070205080204" pitchFamily="34" charset="-128"/>
              </a:rPr>
              <a:t>Nitrous oxide is also emitted by human activities such as fertilizer use and fossil fuel burning. Natural processes in soils and the oceans also release N2O.</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GWP of Methane:  see https://</a:t>
            </a:r>
            <a:r>
              <a:rPr lang="en-US" altLang="en-US" dirty="0" err="1">
                <a:latin typeface="Times New Roman" panose="02020603050405020304" pitchFamily="18" charset="0"/>
                <a:ea typeface="ＭＳ Ｐゴシック" panose="020B0600070205080204" pitchFamily="34" charset="-128"/>
              </a:rPr>
              <a:t>www.scientificamerican.com</a:t>
            </a:r>
            <a:r>
              <a:rPr lang="en-US" altLang="en-US" dirty="0">
                <a:latin typeface="Times New Roman" panose="02020603050405020304" pitchFamily="18" charset="0"/>
                <a:ea typeface="ＭＳ Ｐゴシック" panose="020B0600070205080204" pitchFamily="34" charset="-128"/>
              </a:rPr>
              <a:t>/article/how-bad-of-a-greenhouse-gas-is-methane/ accessed 3/18/18</a:t>
            </a:r>
          </a:p>
          <a:p>
            <a:r>
              <a:rPr lang="en-US" altLang="en-US" dirty="0">
                <a:latin typeface="Times New Roman" panose="02020603050405020304" pitchFamily="18" charset="0"/>
                <a:ea typeface="ＭＳ Ｐゴシック" panose="020B0600070205080204" pitchFamily="34" charset="-128"/>
              </a:rPr>
              <a:t>https://</a:t>
            </a:r>
            <a:r>
              <a:rPr lang="en-US" altLang="en-US" dirty="0" err="1">
                <a:latin typeface="Times New Roman" panose="02020603050405020304" pitchFamily="18" charset="0"/>
                <a:ea typeface="ＭＳ Ｐゴシック" panose="020B0600070205080204" pitchFamily="34" charset="-128"/>
              </a:rPr>
              <a:t>en.wikipedia.org</a:t>
            </a:r>
            <a:r>
              <a:rPr lang="en-US" altLang="en-US" dirty="0">
                <a:latin typeface="Times New Roman" panose="02020603050405020304" pitchFamily="18" charset="0"/>
                <a:ea typeface="ＭＳ Ｐゴシック" panose="020B0600070205080204" pitchFamily="34" charset="-128"/>
              </a:rPr>
              <a:t>/wiki/Global_warming_potential#cite_note-8</a:t>
            </a: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Corbel" panose="020B0503020204020204" pitchFamily="34" charset="0"/>
              <a:ea typeface="ＭＳ Ｐゴシック" panose="020B0600070205080204" pitchFamily="34" charset="-128"/>
            </a:endParaRPr>
          </a:p>
        </p:txBody>
      </p:sp>
      <p:sp>
        <p:nvSpPr>
          <p:cNvPr id="35843" name="Slide Number Placeholder 3">
            <a:extLst>
              <a:ext uri="{FF2B5EF4-FFF2-40B4-BE49-F238E27FC236}">
                <a16:creationId xmlns:a16="http://schemas.microsoft.com/office/drawing/2014/main" xmlns="" id="{81ED9E4D-2934-5046-B651-5A71405698E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630ECBB-9DA8-4642-A196-5B1D59BA2BA9}" type="slidenum">
              <a:rPr lang="en-US" altLang="en-US" sz="1200" smtClean="0"/>
              <a:pPr/>
              <a:t>10</a:t>
            </a:fld>
            <a:endParaRPr lang="en-US" altLang="en-US" sz="1200"/>
          </a:p>
        </p:txBody>
      </p:sp>
    </p:spTree>
    <p:extLst>
      <p:ext uri="{BB962C8B-B14F-4D97-AF65-F5344CB8AC3E}">
        <p14:creationId xmlns:p14="http://schemas.microsoft.com/office/powerpoint/2010/main" val="2854028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xmlns="" id="{A4BC7EAB-E293-B64C-A114-B8E2C873B52C}"/>
              </a:ext>
            </a:extLst>
          </p:cNvPr>
          <p:cNvSpPr>
            <a:spLocks noGrp="1" noRot="1" noChangeAspect="1" noTextEdit="1"/>
          </p:cNvSpPr>
          <p:nvPr>
            <p:ph type="sldImg"/>
          </p:nvPr>
        </p:nvSpPr>
        <p:spPr>
          <a:xfrm>
            <a:off x="381000" y="685800"/>
            <a:ext cx="6096000" cy="3429000"/>
          </a:xfrm>
          <a:ln/>
        </p:spPr>
      </p:sp>
      <p:sp>
        <p:nvSpPr>
          <p:cNvPr id="37890" name="Notes Placeholder 2">
            <a:extLst>
              <a:ext uri="{FF2B5EF4-FFF2-40B4-BE49-F238E27FC236}">
                <a16:creationId xmlns:a16="http://schemas.microsoft.com/office/drawing/2014/main" xmlns="" id="{D9B44813-AAC0-0146-BFDD-E67F0BF724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Corbel" panose="020B0503020204020204" pitchFamily="34" charset="0"/>
                <a:ea typeface="ＭＳ Ｐゴシック" panose="020B0600070205080204" pitchFamily="34" charset="-128"/>
              </a:rPr>
              <a:t>The Earth has a natural temperature control system. Certain atmospheric gases, such as water vapor, CO</a:t>
            </a:r>
            <a:r>
              <a:rPr lang="en-US" altLang="en-US" baseline="-25000" dirty="0">
                <a:latin typeface="Corbel" panose="020B0503020204020204" pitchFamily="34" charset="0"/>
                <a:ea typeface="ＭＳ Ｐゴシック" panose="020B0600070205080204" pitchFamily="34" charset="-128"/>
              </a:rPr>
              <a:t>2</a:t>
            </a:r>
            <a:r>
              <a:rPr lang="en-US" altLang="en-US" dirty="0">
                <a:latin typeface="Corbel" panose="020B0503020204020204" pitchFamily="34" charset="0"/>
                <a:ea typeface="ＭＳ Ｐゴシック" panose="020B0600070205080204" pitchFamily="34" charset="-128"/>
              </a:rPr>
              <a:t>, ozone, methane and nitrous oxide (N</a:t>
            </a:r>
            <a:r>
              <a:rPr lang="en-US" altLang="en-US" baseline="-25000" dirty="0">
                <a:latin typeface="Corbel" panose="020B0503020204020204" pitchFamily="34" charset="0"/>
                <a:ea typeface="ＭＳ Ｐゴシック" panose="020B0600070205080204" pitchFamily="34" charset="-128"/>
              </a:rPr>
              <a:t>2</a:t>
            </a:r>
            <a:r>
              <a:rPr lang="en-US" altLang="en-US" dirty="0">
                <a:latin typeface="Corbel" panose="020B0503020204020204" pitchFamily="34" charset="0"/>
                <a:ea typeface="ＭＳ Ｐゴシック" panose="020B0600070205080204" pitchFamily="34" charset="-128"/>
              </a:rPr>
              <a:t>O) are critical to this system and are known as greenhouse gases. On average, about one third of the solar radiation that hits the earth is reflected back to space. Of the remainder, some is absorbed by the atmosphere, but most is absorbed by the land and oceans. The Earth's surface becomes warm and as a result emits infrared radiation. The greenhouse gases trap the infrared radiation, thus warming the atmosphere. </a:t>
            </a:r>
          </a:p>
          <a:p>
            <a:endParaRPr lang="en-US" altLang="en-US" dirty="0">
              <a:latin typeface="Corbel" panose="020B0503020204020204" pitchFamily="34" charset="0"/>
              <a:ea typeface="ＭＳ Ｐゴシック" panose="020B0600070205080204" pitchFamily="34" charset="-128"/>
            </a:endParaRPr>
          </a:p>
          <a:p>
            <a:r>
              <a:rPr lang="en-US" altLang="en-US" dirty="0">
                <a:latin typeface="Corbel" panose="020B0503020204020204" pitchFamily="34" charset="0"/>
                <a:ea typeface="ＭＳ Ｐゴシック" panose="020B0600070205080204" pitchFamily="34" charset="-128"/>
              </a:rPr>
              <a:t>More familiar than a greenhouse is a car on a summer day with the windows shut.</a:t>
            </a:r>
          </a:p>
          <a:p>
            <a:endParaRPr lang="en-US" altLang="en-US" dirty="0">
              <a:latin typeface="Corbel" panose="020B0503020204020204" pitchFamily="34" charset="0"/>
              <a:ea typeface="ＭＳ Ｐゴシック" panose="020B0600070205080204" pitchFamily="34" charset="-128"/>
            </a:endParaRPr>
          </a:p>
          <a:p>
            <a:r>
              <a:rPr lang="en-US" altLang="en-US" dirty="0">
                <a:latin typeface="Corbel" panose="020B0503020204020204" pitchFamily="34" charset="0"/>
                <a:ea typeface="ＭＳ Ｐゴシック" panose="020B0600070205080204" pitchFamily="34" charset="-128"/>
              </a:rPr>
              <a:t>Greenhouse gases act as a blanket to keep the earth warm.</a:t>
            </a:r>
          </a:p>
          <a:p>
            <a:endParaRPr lang="en-US" altLang="en-US" dirty="0">
              <a:latin typeface="Corbel" panose="020B0503020204020204" pitchFamily="34" charset="0"/>
              <a:ea typeface="ＭＳ Ｐゴシック" panose="020B0600070205080204" pitchFamily="34" charset="-128"/>
            </a:endParaRPr>
          </a:p>
          <a:p>
            <a:r>
              <a:rPr lang="en-US" altLang="en-US" dirty="0">
                <a:latin typeface="Corbel" panose="020B0503020204020204" pitchFamily="34" charset="0"/>
                <a:ea typeface="ＭＳ Ｐゴシック" panose="020B0600070205080204" pitchFamily="34" charset="-128"/>
              </a:rPr>
              <a:t>Source</a:t>
            </a:r>
            <a:r>
              <a:rPr lang="en-US" altLang="en-US" dirty="0">
                <a:solidFill>
                  <a:schemeClr val="bg1"/>
                </a:solidFill>
                <a:latin typeface="Corbel" panose="020B0503020204020204" pitchFamily="34" charset="0"/>
                <a:ea typeface="ＭＳ Ｐゴシック" panose="020B0600070205080204" pitchFamily="34" charset="-128"/>
              </a:rPr>
              <a:t>: </a:t>
            </a:r>
          </a:p>
          <a:p>
            <a:r>
              <a:rPr lang="en-US" altLang="en-US" dirty="0">
                <a:solidFill>
                  <a:schemeClr val="bg1"/>
                </a:solidFill>
                <a:latin typeface="Corbel" panose="020B0503020204020204" pitchFamily="34" charset="0"/>
                <a:ea typeface="ＭＳ Ｐゴシック" panose="020B0600070205080204" pitchFamily="34" charset="-128"/>
              </a:rPr>
              <a:t>http://</a:t>
            </a:r>
            <a:r>
              <a:rPr lang="en-US" altLang="en-US" dirty="0" err="1">
                <a:solidFill>
                  <a:schemeClr val="bg1"/>
                </a:solidFill>
                <a:latin typeface="Corbel" panose="020B0503020204020204" pitchFamily="34" charset="0"/>
                <a:ea typeface="ＭＳ Ｐゴシック" panose="020B0600070205080204" pitchFamily="34" charset="-128"/>
              </a:rPr>
              <a:t>www.global</a:t>
            </a:r>
            <a:r>
              <a:rPr lang="en-US" altLang="en-US" dirty="0">
                <a:solidFill>
                  <a:schemeClr val="bg1"/>
                </a:solidFill>
                <a:latin typeface="Corbel" panose="020B0503020204020204" pitchFamily="34" charset="0"/>
                <a:ea typeface="ＭＳ Ｐゴシック" panose="020B0600070205080204" pitchFamily="34" charset="-128"/>
              </a:rPr>
              <a:t>-greenhouse-</a:t>
            </a:r>
            <a:r>
              <a:rPr lang="en-US" altLang="en-US" dirty="0" err="1">
                <a:solidFill>
                  <a:schemeClr val="bg1"/>
                </a:solidFill>
                <a:latin typeface="Corbel" panose="020B0503020204020204" pitchFamily="34" charset="0"/>
                <a:ea typeface="ＭＳ Ｐゴシック" panose="020B0600070205080204" pitchFamily="34" charset="-128"/>
              </a:rPr>
              <a:t>warming.com</a:t>
            </a:r>
            <a:r>
              <a:rPr lang="en-US" altLang="en-US" dirty="0">
                <a:solidFill>
                  <a:schemeClr val="bg1"/>
                </a:solidFill>
                <a:latin typeface="Corbel" panose="020B0503020204020204" pitchFamily="34" charset="0"/>
                <a:ea typeface="ＭＳ Ｐゴシック" panose="020B0600070205080204" pitchFamily="34" charset="-128"/>
              </a:rPr>
              <a:t>/what-is-the-greenhouse-</a:t>
            </a:r>
            <a:r>
              <a:rPr lang="en-US" altLang="en-US" dirty="0" err="1">
                <a:solidFill>
                  <a:schemeClr val="bg1"/>
                </a:solidFill>
                <a:latin typeface="Corbel" panose="020B0503020204020204" pitchFamily="34" charset="0"/>
                <a:ea typeface="ＭＳ Ｐゴシック" panose="020B0600070205080204" pitchFamily="34" charset="-128"/>
              </a:rPr>
              <a:t>effect.html</a:t>
            </a:r>
            <a:r>
              <a:rPr lang="en-US" altLang="en-US" dirty="0">
                <a:solidFill>
                  <a:schemeClr val="bg1"/>
                </a:solidFill>
                <a:latin typeface="Corbel" panose="020B0503020204020204" pitchFamily="34" charset="0"/>
                <a:ea typeface="ＭＳ Ｐゴシック" panose="020B0600070205080204" pitchFamily="34" charset="-128"/>
              </a:rPr>
              <a:t>  accessed 3/9/17</a:t>
            </a:r>
          </a:p>
          <a:p>
            <a:endParaRPr lang="en-US" altLang="en-US" dirty="0">
              <a:solidFill>
                <a:schemeClr val="bg1"/>
              </a:solidFill>
              <a:latin typeface="Corbel" panose="020B0503020204020204" pitchFamily="34" charset="0"/>
              <a:ea typeface="ＭＳ Ｐゴシック" panose="020B0600070205080204" pitchFamily="34" charset="-128"/>
            </a:endParaRPr>
          </a:p>
          <a:p>
            <a:r>
              <a:rPr lang="en-US" altLang="en-US" dirty="0">
                <a:solidFill>
                  <a:schemeClr val="bg1"/>
                </a:solidFill>
                <a:latin typeface="Corbel" panose="020B0503020204020204" pitchFamily="34" charset="0"/>
                <a:ea typeface="ＭＳ Ｐゴシック" panose="020B0600070205080204" pitchFamily="34" charset="-128"/>
              </a:rPr>
              <a:t>The IPCC estimates warming under different scenarios of Radiative Forcing (RF), which is measured in watts per meter squared.  Radiative forcing quantifies net effects of GHG on the energy balance of the planet.  Estimates are relative to 1750; total RF in 2011 was 2.29 </a:t>
            </a:r>
          </a:p>
          <a:p>
            <a:endParaRPr lang="en-US" altLang="en-US" dirty="0">
              <a:latin typeface="Corbel" panose="020B0503020204020204" pitchFamily="34" charset="0"/>
              <a:ea typeface="ＭＳ Ｐゴシック" panose="020B0600070205080204" pitchFamily="34" charset="-128"/>
            </a:endParaRPr>
          </a:p>
        </p:txBody>
      </p:sp>
      <p:sp>
        <p:nvSpPr>
          <p:cNvPr id="37891" name="Slide Number Placeholder 3">
            <a:extLst>
              <a:ext uri="{FF2B5EF4-FFF2-40B4-BE49-F238E27FC236}">
                <a16:creationId xmlns:a16="http://schemas.microsoft.com/office/drawing/2014/main" xmlns="" id="{F73A62AF-4F4C-B644-9127-DF6C812951B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170ABB5-EAD3-FA46-A94C-37CF49BB52B7}" type="slidenum">
              <a:rPr lang="en-US" altLang="en-US" sz="1200" smtClean="0"/>
              <a:pPr/>
              <a:t>11</a:t>
            </a:fld>
            <a:endParaRPr lang="en-US" altLang="en-US" sz="1200"/>
          </a:p>
        </p:txBody>
      </p:sp>
    </p:spTree>
    <p:extLst>
      <p:ext uri="{BB962C8B-B14F-4D97-AF65-F5344CB8AC3E}">
        <p14:creationId xmlns:p14="http://schemas.microsoft.com/office/powerpoint/2010/main" val="4204530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hlinkClick r:id="rId3"/>
              </a:rPr>
              <a:t>https://www.theguardian.com/environment/2007/nov/29/climatechange.carbonemissions</a:t>
            </a:r>
            <a:endParaRPr lang="en-US" dirty="0"/>
          </a:p>
        </p:txBody>
      </p:sp>
      <p:sp>
        <p:nvSpPr>
          <p:cNvPr id="4" name="Slide Number Placeholder 3"/>
          <p:cNvSpPr>
            <a:spLocks noGrp="1"/>
          </p:cNvSpPr>
          <p:nvPr>
            <p:ph type="sldNum" sz="quarter" idx="5"/>
          </p:nvPr>
        </p:nvSpPr>
        <p:spPr/>
        <p:txBody>
          <a:bodyPr/>
          <a:lstStyle/>
          <a:p>
            <a:pPr>
              <a:defRPr/>
            </a:pPr>
            <a:fld id="{8D3A7DEE-79F0-6D4A-B86C-02FEE4BC0211}" type="slidenum">
              <a:rPr lang="en-US" smtClean="0"/>
              <a:pPr>
                <a:defRPr/>
              </a:pPr>
              <a:t>12</a:t>
            </a:fld>
            <a:endParaRPr lang="en-US"/>
          </a:p>
        </p:txBody>
      </p:sp>
    </p:spTree>
    <p:extLst>
      <p:ext uri="{BB962C8B-B14F-4D97-AF65-F5344CB8AC3E}">
        <p14:creationId xmlns:p14="http://schemas.microsoft.com/office/powerpoint/2010/main" val="3337312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xmlns="" id="{F9ED1BF7-34D9-AF4F-8FEF-57EEDAEC8FA0}"/>
              </a:ext>
            </a:extLst>
          </p:cNvPr>
          <p:cNvSpPr>
            <a:spLocks noGrp="1" noRot="1" noChangeAspect="1" noTextEdit="1"/>
          </p:cNvSpPr>
          <p:nvPr>
            <p:ph type="sldImg"/>
          </p:nvPr>
        </p:nvSpPr>
        <p:spPr>
          <a:xfrm>
            <a:off x="381000" y="685800"/>
            <a:ext cx="6096000" cy="3429000"/>
          </a:xfrm>
          <a:ln/>
        </p:spPr>
      </p:sp>
      <p:sp>
        <p:nvSpPr>
          <p:cNvPr id="39938" name="Notes Placeholder 2">
            <a:extLst>
              <a:ext uri="{FF2B5EF4-FFF2-40B4-BE49-F238E27FC236}">
                <a16:creationId xmlns:a16="http://schemas.microsoft.com/office/drawing/2014/main" xmlns="" id="{516FF7EC-83C3-2640-9CE1-59A9B2EF60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orbel" panose="020B0503020204020204" pitchFamily="34" charset="0"/>
              <a:ea typeface="ＭＳ Ｐゴシック" panose="020B0600070205080204" pitchFamily="34" charset="-128"/>
            </a:endParaRPr>
          </a:p>
          <a:p>
            <a:r>
              <a:rPr lang="en-US" altLang="en-US" dirty="0">
                <a:latin typeface="Corbel" panose="020B0503020204020204" pitchFamily="34" charset="0"/>
                <a:ea typeface="ＭＳ Ｐゴシック" panose="020B0600070205080204" pitchFamily="34" charset="-128"/>
              </a:rPr>
              <a:t>IPCC – Established in 1988 by the World Meteorological Organization and the United Nationals Environment </a:t>
            </a:r>
            <a:r>
              <a:rPr lang="en-US" altLang="en-US" dirty="0" err="1">
                <a:latin typeface="Corbel" panose="020B0503020204020204" pitchFamily="34" charset="0"/>
                <a:ea typeface="ＭＳ Ｐゴシック" panose="020B0600070205080204" pitchFamily="34" charset="-128"/>
              </a:rPr>
              <a:t>Programme</a:t>
            </a:r>
            <a:r>
              <a:rPr lang="en-US" altLang="en-US" dirty="0">
                <a:latin typeface="Corbel" panose="020B0503020204020204" pitchFamily="34" charset="0"/>
                <a:ea typeface="ＭＳ Ｐゴシック" panose="020B0600070205080204" pitchFamily="34" charset="-128"/>
              </a:rPr>
              <a:t>. </a:t>
            </a:r>
          </a:p>
          <a:p>
            <a:r>
              <a:rPr lang="en-US" altLang="en-US" dirty="0">
                <a:latin typeface="Corbel" panose="020B0503020204020204" pitchFamily="34" charset="0"/>
                <a:ea typeface="ＭＳ Ｐゴシック" panose="020B0600070205080204" pitchFamily="34" charset="-128"/>
              </a:rPr>
              <a:t>It is an inter-governmental scientific body that evaluates the risks of climate change caused by human activities. The IPCC bases its scientific assessments on peer reviewed research and publications, is reports are the most widely cited in climate change literature and it is considered nationally and internationally to be the most authoritative voice on climate change science and causes. The IPCC has released comprehensive reports in 1990, 1996, 2001 and 2007. It is currently writing a fifth assessment report: Climate Change 2014. </a:t>
            </a:r>
          </a:p>
          <a:p>
            <a:endParaRPr lang="en-US" altLang="en-US" dirty="0">
              <a:latin typeface="Corbel" panose="020B0503020204020204" pitchFamily="34" charset="0"/>
              <a:ea typeface="ＭＳ Ｐゴシック" panose="020B0600070205080204" pitchFamily="34" charset="-128"/>
            </a:endParaRPr>
          </a:p>
          <a:p>
            <a:r>
              <a:rPr lang="en-US" altLang="en-US" dirty="0">
                <a:latin typeface="Corbel" panose="020B0503020204020204" pitchFamily="34" charset="0"/>
                <a:ea typeface="ＭＳ Ｐゴシック" panose="020B0600070205080204" pitchFamily="34" charset="-128"/>
              </a:rPr>
              <a:t>The IPCC credibility comes from the extensive transparent and iterative peer review process that is more exhaustive and comprehensive than scientific journals.  Anyone can become a reviewer, but pledge confidentiality.  See http://</a:t>
            </a:r>
            <a:r>
              <a:rPr lang="en-US" altLang="en-US" dirty="0" err="1">
                <a:latin typeface="Corbel" panose="020B0503020204020204" pitchFamily="34" charset="0"/>
                <a:ea typeface="ＭＳ Ｐゴシック" panose="020B0600070205080204" pitchFamily="34" charset="-128"/>
              </a:rPr>
              <a:t>www.huffingtonpost.com</a:t>
            </a:r>
            <a:r>
              <a:rPr lang="en-US" altLang="en-US" dirty="0">
                <a:latin typeface="Corbel" panose="020B0503020204020204" pitchFamily="34" charset="0"/>
                <a:ea typeface="ＭＳ Ｐゴシック" panose="020B0600070205080204" pitchFamily="34" charset="-128"/>
              </a:rPr>
              <a:t>/2012/12/14/leaked-ipcc-report_n_2300558.html#slide=1833760.</a:t>
            </a:r>
          </a:p>
          <a:p>
            <a:r>
              <a:rPr lang="en-US" altLang="en-US" dirty="0">
                <a:latin typeface="Corbel" panose="020B0503020204020204" pitchFamily="34" charset="0"/>
                <a:ea typeface="ＭＳ Ｐゴシック" panose="020B0600070205080204" pitchFamily="34" charset="-128"/>
              </a:rPr>
              <a:t>In the review process, if major differences in opinions arise, lead authors meet with the contributors and editors to discuss and resolve the differences. </a:t>
            </a:r>
          </a:p>
          <a:p>
            <a:endParaRPr lang="en-US" altLang="en-US" dirty="0">
              <a:latin typeface="Corbel" panose="020B0503020204020204" pitchFamily="34" charset="0"/>
              <a:ea typeface="ＭＳ Ｐゴシック" panose="020B0600070205080204" pitchFamily="34" charset="-128"/>
            </a:endParaRPr>
          </a:p>
          <a:p>
            <a:r>
              <a:rPr lang="en-US" altLang="en-US" dirty="0">
                <a:latin typeface="Corbel" panose="020B0503020204020204" pitchFamily="34" charset="0"/>
                <a:ea typeface="ＭＳ Ｐゴシック" panose="020B0600070205080204" pitchFamily="34" charset="-128"/>
              </a:rPr>
              <a:t>Represents a multitude of expert opinions, including skeptics and people from all sides of the political spectrum. NGOs can participate as observers, climate change contrarians are contributing authors and advisors, industry representatives (ExxonMobil, Electric Power Research Institute), environmental scientists (Environmental Defense, Natural Resources Defense Council)</a:t>
            </a:r>
          </a:p>
          <a:p>
            <a:endParaRPr lang="en-US" altLang="en-US" dirty="0">
              <a:latin typeface="Corbel" panose="020B0503020204020204" pitchFamily="34" charset="0"/>
              <a:ea typeface="ＭＳ Ｐゴシック" panose="020B0600070205080204" pitchFamily="34" charset="-128"/>
            </a:endParaRPr>
          </a:p>
          <a:p>
            <a:r>
              <a:rPr lang="en-US" altLang="en-US" dirty="0">
                <a:latin typeface="Corbel" panose="020B0503020204020204" pitchFamily="34" charset="0"/>
                <a:ea typeface="ＭＳ Ｐゴシック" panose="020B0600070205080204" pitchFamily="34" charset="-128"/>
              </a:rPr>
              <a:t>Sources:</a:t>
            </a:r>
          </a:p>
          <a:p>
            <a:r>
              <a:rPr lang="en-US" altLang="en-US" dirty="0">
                <a:latin typeface="Corbel" panose="020B0503020204020204" pitchFamily="34" charset="0"/>
                <a:ea typeface="ＭＳ Ｐゴシック" panose="020B0600070205080204" pitchFamily="34" charset="-128"/>
              </a:rPr>
              <a:t>Union of Concerned Scientists, http://</a:t>
            </a:r>
            <a:r>
              <a:rPr lang="en-US" altLang="en-US" dirty="0" err="1">
                <a:latin typeface="Corbel" panose="020B0503020204020204" pitchFamily="34" charset="0"/>
                <a:ea typeface="ＭＳ Ｐゴシック" panose="020B0600070205080204" pitchFamily="34" charset="-128"/>
              </a:rPr>
              <a:t>www.ucsusa.org</a:t>
            </a:r>
            <a:r>
              <a:rPr lang="en-US" altLang="en-US" dirty="0">
                <a:latin typeface="Corbel" panose="020B0503020204020204" pitchFamily="34" charset="0"/>
                <a:ea typeface="ＭＳ Ｐゴシック" panose="020B0600070205080204" pitchFamily="34" charset="-128"/>
              </a:rPr>
              <a:t>/</a:t>
            </a:r>
            <a:r>
              <a:rPr lang="en-US" altLang="en-US" dirty="0" err="1">
                <a:latin typeface="Corbel" panose="020B0503020204020204" pitchFamily="34" charset="0"/>
                <a:ea typeface="ＭＳ Ｐゴシック" panose="020B0600070205080204" pitchFamily="34" charset="-128"/>
              </a:rPr>
              <a:t>global_warming</a:t>
            </a:r>
            <a:r>
              <a:rPr lang="en-US" altLang="en-US" dirty="0">
                <a:latin typeface="Corbel" panose="020B0503020204020204" pitchFamily="34" charset="0"/>
                <a:ea typeface="ＭＳ Ｐゴシック" panose="020B0600070205080204" pitchFamily="34" charset="-128"/>
              </a:rPr>
              <a:t>/</a:t>
            </a:r>
            <a:r>
              <a:rPr lang="en-US" altLang="en-US" dirty="0" err="1">
                <a:latin typeface="Corbel" panose="020B0503020204020204" pitchFamily="34" charset="0"/>
                <a:ea typeface="ＭＳ Ｐゴシック" panose="020B0600070205080204" pitchFamily="34" charset="-128"/>
              </a:rPr>
              <a:t>science_and_impacts</a:t>
            </a:r>
            <a:r>
              <a:rPr lang="en-US" altLang="en-US" dirty="0">
                <a:latin typeface="Corbel" panose="020B0503020204020204" pitchFamily="34" charset="0"/>
                <a:ea typeface="ＭＳ Ｐゴシック" panose="020B0600070205080204" pitchFamily="34" charset="-128"/>
              </a:rPr>
              <a:t>/science/</a:t>
            </a:r>
            <a:r>
              <a:rPr lang="en-US" altLang="en-US" dirty="0" err="1">
                <a:latin typeface="Corbel" panose="020B0503020204020204" pitchFamily="34" charset="0"/>
                <a:ea typeface="ＭＳ Ｐゴシック" panose="020B0600070205080204" pitchFamily="34" charset="-128"/>
              </a:rPr>
              <a:t>ipcc-backgrounder.html</a:t>
            </a:r>
            <a:endParaRPr lang="en-US" altLang="en-US" dirty="0">
              <a:latin typeface="Corbel" panose="020B0503020204020204" pitchFamily="34" charset="0"/>
              <a:ea typeface="ＭＳ Ｐゴシック" panose="020B0600070205080204" pitchFamily="34" charset="-128"/>
            </a:endParaRPr>
          </a:p>
          <a:p>
            <a:r>
              <a:rPr lang="en-US" altLang="en-US" dirty="0">
                <a:latin typeface="Corbel" panose="020B0503020204020204" pitchFamily="34" charset="0"/>
                <a:ea typeface="ＭＳ Ｐゴシック" panose="020B0600070205080204" pitchFamily="34" charset="-128"/>
              </a:rPr>
              <a:t>IPCC, http://</a:t>
            </a:r>
            <a:r>
              <a:rPr lang="en-US" altLang="en-US" dirty="0" err="1">
                <a:latin typeface="Corbel" panose="020B0503020204020204" pitchFamily="34" charset="0"/>
                <a:ea typeface="ＭＳ Ｐゴシック" panose="020B0600070205080204" pitchFamily="34" charset="-128"/>
              </a:rPr>
              <a:t>www.ipcc.ch</a:t>
            </a:r>
            <a:r>
              <a:rPr lang="en-US" altLang="en-US" dirty="0">
                <a:latin typeface="Corbel" panose="020B0503020204020204" pitchFamily="34" charset="0"/>
                <a:ea typeface="ＭＳ Ｐゴシック" panose="020B0600070205080204" pitchFamily="34" charset="-128"/>
              </a:rPr>
              <a:t>/organization/</a:t>
            </a:r>
            <a:r>
              <a:rPr lang="en-US" altLang="en-US" dirty="0" err="1">
                <a:latin typeface="Corbel" panose="020B0503020204020204" pitchFamily="34" charset="0"/>
                <a:ea typeface="ＭＳ Ｐゴシック" panose="020B0600070205080204" pitchFamily="34" charset="-128"/>
              </a:rPr>
              <a:t>organization.htm</a:t>
            </a:r>
            <a:endParaRPr lang="en-US" altLang="en-US" dirty="0">
              <a:latin typeface="Corbel" panose="020B0503020204020204" pitchFamily="34" charset="0"/>
              <a:ea typeface="ＭＳ Ｐゴシック" panose="020B0600070205080204" pitchFamily="34" charset="-128"/>
            </a:endParaRPr>
          </a:p>
          <a:p>
            <a:endParaRPr lang="en-US" altLang="en-US" dirty="0">
              <a:latin typeface="Corbel" panose="020B0503020204020204" pitchFamily="34" charset="0"/>
              <a:ea typeface="ＭＳ Ｐゴシック" panose="020B0600070205080204" pitchFamily="34" charset="-128"/>
            </a:endParaRPr>
          </a:p>
          <a:p>
            <a:r>
              <a:rPr lang="en-US" altLang="en-US" dirty="0">
                <a:latin typeface="Corbel" panose="020B0503020204020204" pitchFamily="34" charset="0"/>
                <a:ea typeface="ＭＳ Ｐゴシック" panose="020B0600070205080204" pitchFamily="34" charset="-128"/>
              </a:rPr>
              <a:t>AR-5 </a:t>
            </a:r>
          </a:p>
        </p:txBody>
      </p:sp>
      <p:sp>
        <p:nvSpPr>
          <p:cNvPr id="39939" name="Slide Number Placeholder 3">
            <a:extLst>
              <a:ext uri="{FF2B5EF4-FFF2-40B4-BE49-F238E27FC236}">
                <a16:creationId xmlns:a16="http://schemas.microsoft.com/office/drawing/2014/main" xmlns="" id="{6AB14E5D-DF17-E649-B1FE-953EC4ADA31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3A4FBFF-837C-2045-A9B3-A017B4FB5747}" type="slidenum">
              <a:rPr lang="en-US" altLang="en-US" sz="1200" smtClean="0"/>
              <a:pPr/>
              <a:t>13</a:t>
            </a:fld>
            <a:endParaRPr lang="en-US" altLang="en-US" sz="1200"/>
          </a:p>
        </p:txBody>
      </p:sp>
    </p:spTree>
    <p:extLst>
      <p:ext uri="{BB962C8B-B14F-4D97-AF65-F5344CB8AC3E}">
        <p14:creationId xmlns:p14="http://schemas.microsoft.com/office/powerpoint/2010/main" val="3990939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xmlns="" id="{24BC5686-1B0F-9541-BC7E-E5AB3E122488}"/>
              </a:ext>
            </a:extLst>
          </p:cNvPr>
          <p:cNvSpPr>
            <a:spLocks noGrp="1" noRot="1" noChangeAspect="1" noTextEdit="1"/>
          </p:cNvSpPr>
          <p:nvPr>
            <p:ph type="sldImg"/>
          </p:nvPr>
        </p:nvSpPr>
        <p:spPr>
          <a:xfrm>
            <a:off x="381000" y="685800"/>
            <a:ext cx="6096000" cy="3429000"/>
          </a:xfrm>
          <a:ln/>
        </p:spPr>
      </p:sp>
      <p:sp>
        <p:nvSpPr>
          <p:cNvPr id="41986" name="Notes Placeholder 2">
            <a:extLst>
              <a:ext uri="{FF2B5EF4-FFF2-40B4-BE49-F238E27FC236}">
                <a16:creationId xmlns:a16="http://schemas.microsoft.com/office/drawing/2014/main" xmlns="" id="{37D969F8-1EF1-584D-B616-2C548032ACE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TN: This slide shows how the IPCC considers a range of estimates from different models, in this case about the probability of a &gt; 2 degree C increase in average temperature and the level of CO</a:t>
            </a:r>
            <a:r>
              <a:rPr lang="en-US" altLang="en-US" baseline="-25000">
                <a:latin typeface="Times New Roman" panose="02020603050405020304" pitchFamily="18" charset="0"/>
                <a:ea typeface="ＭＳ Ｐゴシック" panose="020B0600070205080204" pitchFamily="34" charset="-128"/>
              </a:rPr>
              <a:t>2</a:t>
            </a:r>
            <a:r>
              <a:rPr lang="en-US" altLang="en-US">
                <a:latin typeface="Times New Roman" panose="02020603050405020304" pitchFamily="18" charset="0"/>
                <a:ea typeface="ＭＳ Ｐゴシック" panose="020B0600070205080204" pitchFamily="34" charset="-128"/>
              </a:rPr>
              <a:t>.   (Universal agreement in Copenhagen that &gt;2 degree C rise would be catastrophic)</a:t>
            </a:r>
          </a:p>
          <a:p>
            <a:r>
              <a:rPr lang="en-US" altLang="en-US">
                <a:latin typeface="Times New Roman" panose="02020603050405020304" pitchFamily="18" charset="0"/>
                <a:ea typeface="ＭＳ Ｐゴシック" panose="020B0600070205080204" pitchFamily="34" charset="-128"/>
              </a:rPr>
              <a:t>TO avoid risking this level of potentially catastrophic warming (at &gt; 10%), we need to keep that below 350 ppm, hence the organization www.350.org.</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Source:  IPCC AR-4, accessed 3/9/17  https://www.ipcc.ch/publications_and_data/ar4/wg2/en/ch19s19-4-2-2.html</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Radiative forcing is measured in watts per m^2, is the difference between energy coming in and radiated back out.  It is defined relative to pre-industrial (1750) levels.</a:t>
            </a:r>
          </a:p>
          <a:p>
            <a:endParaRPr lang="en-US" altLang="en-US">
              <a:latin typeface="Times New Roman" panose="02020603050405020304" pitchFamily="18" charset="0"/>
              <a:ea typeface="ＭＳ Ｐゴシック" panose="020B0600070205080204" pitchFamily="34" charset="-128"/>
            </a:endParaRPr>
          </a:p>
        </p:txBody>
      </p:sp>
      <p:sp>
        <p:nvSpPr>
          <p:cNvPr id="41987" name="Slide Number Placeholder 3">
            <a:extLst>
              <a:ext uri="{FF2B5EF4-FFF2-40B4-BE49-F238E27FC236}">
                <a16:creationId xmlns:a16="http://schemas.microsoft.com/office/drawing/2014/main" xmlns="" id="{77C0F676-5674-D24B-89AA-FE4AD93BC6A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8D7BE11-2C56-C94F-AE28-9DD2E6A2B092}" type="slidenum">
              <a:rPr lang="en-US" altLang="en-US" sz="1200" smtClean="0"/>
              <a:pPr/>
              <a:t>14</a:t>
            </a:fld>
            <a:endParaRPr lang="en-US" altLang="en-US" sz="1200"/>
          </a:p>
        </p:txBody>
      </p:sp>
    </p:spTree>
    <p:extLst>
      <p:ext uri="{BB962C8B-B14F-4D97-AF65-F5344CB8AC3E}">
        <p14:creationId xmlns:p14="http://schemas.microsoft.com/office/powerpoint/2010/main" val="2479871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xmlns="" id="{1790038F-9074-AE41-AB62-222AC5A2B0C2}"/>
              </a:ext>
            </a:extLst>
          </p:cNvPr>
          <p:cNvSpPr>
            <a:spLocks noGrp="1" noRot="1" noChangeAspect="1" noTextEdit="1"/>
          </p:cNvSpPr>
          <p:nvPr>
            <p:ph type="sldImg"/>
          </p:nvPr>
        </p:nvSpPr>
        <p:spPr>
          <a:xfrm>
            <a:off x="381000" y="685800"/>
            <a:ext cx="6096000" cy="3429000"/>
          </a:xfrm>
          <a:ln/>
        </p:spPr>
      </p:sp>
      <p:sp>
        <p:nvSpPr>
          <p:cNvPr id="44034" name="Notes Placeholder 2">
            <a:extLst>
              <a:ext uri="{FF2B5EF4-FFF2-40B4-BE49-F238E27FC236}">
                <a16:creationId xmlns:a16="http://schemas.microsoft.com/office/drawing/2014/main" xmlns="" id="{467F11C5-1255-C643-AB29-4D6721FEBA4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From: https://</a:t>
            </a:r>
            <a:r>
              <a:rPr lang="en-US" altLang="en-US" dirty="0" err="1">
                <a:latin typeface="Times New Roman" panose="02020603050405020304" pitchFamily="18" charset="0"/>
                <a:ea typeface="ＭＳ Ｐゴシック" panose="020B0600070205080204" pitchFamily="34" charset="-128"/>
              </a:rPr>
              <a:t>www.ncdc.noaa.gov</a:t>
            </a:r>
            <a:r>
              <a:rPr lang="en-US" altLang="en-US" dirty="0">
                <a:latin typeface="Times New Roman" panose="02020603050405020304" pitchFamily="18" charset="0"/>
                <a:ea typeface="ＭＳ Ｐゴシック" panose="020B0600070205080204" pitchFamily="34" charset="-128"/>
              </a:rPr>
              <a:t>/monitoring-references/</a:t>
            </a:r>
            <a:r>
              <a:rPr lang="en-US" altLang="en-US" dirty="0" err="1">
                <a:latin typeface="Times New Roman" panose="02020603050405020304" pitchFamily="18" charset="0"/>
                <a:ea typeface="ＭＳ Ｐゴシック" panose="020B0600070205080204" pitchFamily="34" charset="-128"/>
              </a:rPr>
              <a:t>faq</a:t>
            </a:r>
            <a:r>
              <a:rPr lang="en-US" altLang="en-US" dirty="0">
                <a:latin typeface="Times New Roman" panose="02020603050405020304" pitchFamily="18" charset="0"/>
                <a:ea typeface="ＭＳ Ｐゴシック" panose="020B0600070205080204" pitchFamily="34" charset="-128"/>
              </a:rPr>
              <a:t>/</a:t>
            </a:r>
            <a:r>
              <a:rPr lang="en-US" altLang="en-US" dirty="0" err="1">
                <a:latin typeface="Times New Roman" panose="02020603050405020304" pitchFamily="18" charset="0"/>
                <a:ea typeface="ＭＳ Ｐゴシック" panose="020B0600070205080204" pitchFamily="34" charset="-128"/>
              </a:rPr>
              <a:t>indicators.php</a:t>
            </a:r>
            <a:r>
              <a:rPr lang="en-US" altLang="en-US" dirty="0">
                <a:latin typeface="Times New Roman" panose="02020603050405020304" pitchFamily="18" charset="0"/>
                <a:ea typeface="ＭＳ Ｐゴシック" panose="020B0600070205080204" pitchFamily="34" charset="-128"/>
              </a:rPr>
              <a:t>, then click on "human influence"  accessed 3/30/20.</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TN: We use models to predict the weather (short term) and the climate (long term).  We then can see how well the models fit; if the models don</a:t>
            </a:r>
            <a:r>
              <a:rPr lang="ja-JP" altLang="en-US" dirty="0">
                <a:latin typeface="Times New Roman" panose="02020603050405020304" pitchFamily="18" charset="0"/>
                <a:ea typeface="ＭＳ Ｐゴシック" panose="020B0600070205080204" pitchFamily="34" charset="-128"/>
              </a:rPr>
              <a:t>’</a:t>
            </a:r>
            <a:r>
              <a:rPr lang="en-US" altLang="ja-JP" dirty="0">
                <a:latin typeface="Times New Roman" panose="02020603050405020304" pitchFamily="18" charset="0"/>
                <a:ea typeface="ＭＳ Ｐゴシック" panose="020B0600070205080204" pitchFamily="34" charset="-128"/>
              </a:rPr>
              <a:t>t fit, it means there is something going on that </a:t>
            </a:r>
            <a:r>
              <a:rPr lang="en-US" altLang="ja-JP" dirty="0" err="1">
                <a:latin typeface="Times New Roman" panose="02020603050405020304" pitchFamily="18" charset="0"/>
                <a:ea typeface="ＭＳ Ｐゴシック" panose="020B0600070205080204" pitchFamily="34" charset="-128"/>
              </a:rPr>
              <a:t>isn</a:t>
            </a:r>
            <a:r>
              <a:rPr lang="ja-JP" altLang="en-US" dirty="0">
                <a:latin typeface="Times New Roman" panose="02020603050405020304" pitchFamily="18" charset="0"/>
                <a:ea typeface="ＭＳ Ｐゴシック" panose="020B0600070205080204" pitchFamily="34" charset="-128"/>
              </a:rPr>
              <a:t>’</a:t>
            </a:r>
            <a:r>
              <a:rPr lang="en-US" altLang="ja-JP" dirty="0">
                <a:latin typeface="Times New Roman" panose="02020603050405020304" pitchFamily="18" charset="0"/>
                <a:ea typeface="ＭＳ Ｐゴシック" panose="020B0600070205080204" pitchFamily="34" charset="-128"/>
              </a:rPr>
              <a:t>t in the model.  When we look at what has been happening to the climate, models that include human activities fit, and those with natural forces only do not.  </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NOAA = National Oceanic and Atmospheric Administration</a:t>
            </a:r>
          </a:p>
          <a:p>
            <a:r>
              <a:rPr lang="en-US" altLang="en-US" dirty="0">
                <a:latin typeface="Times New Roman" panose="02020603050405020304" pitchFamily="18" charset="0"/>
                <a:ea typeface="ＭＳ Ｐゴシック" panose="020B0600070205080204" pitchFamily="34" charset="-128"/>
              </a:rPr>
              <a:t>NOAA's National Centers for Environmental Information (NCEI) is responsible for preserving, monitoring, assessing, and providing public access to the Nation's treasure of climate and historical weather data and information</a:t>
            </a:r>
          </a:p>
          <a:p>
            <a:endParaRPr lang="en-US" altLang="en-US" dirty="0">
              <a:latin typeface="Times New Roman" panose="02020603050405020304" pitchFamily="18" charset="0"/>
              <a:ea typeface="ＭＳ Ｐゴシック" panose="020B0600070205080204" pitchFamily="34" charset="-128"/>
            </a:endParaRPr>
          </a:p>
        </p:txBody>
      </p:sp>
      <p:sp>
        <p:nvSpPr>
          <p:cNvPr id="44035" name="Slide Number Placeholder 3">
            <a:extLst>
              <a:ext uri="{FF2B5EF4-FFF2-40B4-BE49-F238E27FC236}">
                <a16:creationId xmlns:a16="http://schemas.microsoft.com/office/drawing/2014/main" xmlns="" id="{230FE190-6908-A64E-A68D-CF84BD682A3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4A3C6DF-83F2-2F46-9CAD-52639A2141B8}" type="slidenum">
              <a:rPr lang="en-US" altLang="en-US" sz="1200" smtClean="0"/>
              <a:pPr/>
              <a:t>15</a:t>
            </a:fld>
            <a:endParaRPr lang="en-US" altLang="en-US" sz="1200"/>
          </a:p>
        </p:txBody>
      </p:sp>
    </p:spTree>
    <p:extLst>
      <p:ext uri="{BB962C8B-B14F-4D97-AF65-F5344CB8AC3E}">
        <p14:creationId xmlns:p14="http://schemas.microsoft.com/office/powerpoint/2010/main" val="617357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xmlns="" id="{50102FD1-E690-174F-A655-07CC6D096498}"/>
              </a:ext>
            </a:extLst>
          </p:cNvPr>
          <p:cNvSpPr>
            <a:spLocks noGrp="1" noRot="1" noChangeAspect="1" noTextEdit="1"/>
          </p:cNvSpPr>
          <p:nvPr>
            <p:ph type="sldImg"/>
          </p:nvPr>
        </p:nvSpPr>
        <p:spPr>
          <a:xfrm>
            <a:off x="381000" y="685800"/>
            <a:ext cx="6096000" cy="3429000"/>
          </a:xfrm>
          <a:ln/>
        </p:spPr>
      </p:sp>
      <p:sp>
        <p:nvSpPr>
          <p:cNvPr id="52226" name="Notes Placeholder 2">
            <a:extLst>
              <a:ext uri="{FF2B5EF4-FFF2-40B4-BE49-F238E27FC236}">
                <a16:creationId xmlns:a16="http://schemas.microsoft.com/office/drawing/2014/main" xmlns="" id="{C2EB1C3B-1BC8-0440-8AD0-765FDDE845F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dirty="0">
                <a:latin typeface="Lucida Grande" panose="020B0600040502020204" pitchFamily="34" charset="0"/>
                <a:ea typeface="Lucida Grande" panose="020B0600040502020204" pitchFamily="34" charset="0"/>
                <a:cs typeface="Lucida Grande" panose="020B0600040502020204" pitchFamily="34" charset="0"/>
                <a:sym typeface="Lucida Grande" panose="020B0600040502020204" pitchFamily="34" charset="0"/>
              </a:rPr>
              <a:t>Some of us are much more responsible for the warming than others.  In the United States, we are responsible for one-fourth of all greenhouse gas emissions, worldwide.</a:t>
            </a:r>
          </a:p>
          <a:p>
            <a:pPr eaLnBrk="1" hangingPunct="1"/>
            <a:endParaRPr lang="en-US" altLang="en-US" sz="1600" dirty="0">
              <a:latin typeface="Lucida Grande" panose="020B0600040502020204" pitchFamily="34" charset="0"/>
              <a:ea typeface="Lucida Grande" panose="020B0600040502020204" pitchFamily="34" charset="0"/>
              <a:cs typeface="Lucida Grande" panose="020B0600040502020204" pitchFamily="34" charset="0"/>
              <a:sym typeface="Lucida Grande" panose="020B0600040502020204" pitchFamily="34" charset="0"/>
            </a:endParaRPr>
          </a:p>
          <a:p>
            <a:pPr eaLnBrk="1" hangingPunct="1"/>
            <a:r>
              <a:rPr lang="en-US" altLang="en-US" sz="1600" dirty="0">
                <a:latin typeface="Lucida Grande" panose="020B0600040502020204" pitchFamily="34" charset="0"/>
                <a:ea typeface="Lucida Grande" panose="020B0600040502020204" pitchFamily="34" charset="0"/>
                <a:cs typeface="Lucida Grande" panose="020B0600040502020204" pitchFamily="34" charset="0"/>
                <a:sym typeface="Lucida Grande" panose="020B0600040502020204" pitchFamily="34" charset="0"/>
              </a:rPr>
              <a:t>China just passed the US as the biggest overall greenhouse gas polluter, but China has 4 people for every one person in the US.  This means, on a per person basis, the average American still creates nearly 4 times more greenhouse gas pollution that does the average Chinese.</a:t>
            </a:r>
          </a:p>
          <a:p>
            <a:pPr eaLnBrk="1" hangingPunct="1"/>
            <a:endParaRPr lang="en-US" altLang="en-US" sz="1600" dirty="0">
              <a:latin typeface="Lucida Grande" panose="020B0600040502020204" pitchFamily="34" charset="0"/>
              <a:ea typeface="Lucida Grande" panose="020B0600040502020204" pitchFamily="34" charset="0"/>
              <a:cs typeface="Lucida Grande" panose="020B0600040502020204" pitchFamily="34" charset="0"/>
              <a:sym typeface="Lucida Grande" panose="020B0600040502020204" pitchFamily="34" charset="0"/>
            </a:endParaRPr>
          </a:p>
          <a:p>
            <a:pPr eaLnBrk="1" hangingPunct="1"/>
            <a:r>
              <a:rPr lang="en-US" altLang="en-US" sz="1600" dirty="0">
                <a:latin typeface="Lucida Grande" panose="020B0600040502020204" pitchFamily="34" charset="0"/>
                <a:ea typeface="Lucida Grande" panose="020B0600040502020204" pitchFamily="34" charset="0"/>
                <a:cs typeface="Lucida Grande" panose="020B0600040502020204" pitchFamily="34" charset="0"/>
                <a:sym typeface="Lucida Grande" panose="020B0600040502020204" pitchFamily="34" charset="0"/>
              </a:rPr>
              <a:t>The map you see here, from 2000, is a representation of which countries are contributing most to the dangerous warming of our planet.  You will immediately notice the enlarged size of the US here, in comparison to what you would normally expect to see.</a:t>
            </a:r>
            <a:endParaRPr lang="en-US" altLang="en-US" dirty="0">
              <a:latin typeface="Times New Roman" panose="02020603050405020304" pitchFamily="18" charset="0"/>
              <a:ea typeface="ＭＳ Ｐゴシック" panose="020B0600070205080204" pitchFamily="34" charset="-128"/>
            </a:endParaRPr>
          </a:p>
        </p:txBody>
      </p:sp>
      <p:sp>
        <p:nvSpPr>
          <p:cNvPr id="52227" name="Slide Number Placeholder 3">
            <a:extLst>
              <a:ext uri="{FF2B5EF4-FFF2-40B4-BE49-F238E27FC236}">
                <a16:creationId xmlns:a16="http://schemas.microsoft.com/office/drawing/2014/main" xmlns="" id="{C6DA2D08-AF42-984A-969E-A988BF430D5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46A8D88-0E74-0B4E-B4B2-30ACB38D0814}" type="slidenum">
              <a:rPr lang="en-US" altLang="en-US" sz="1200" smtClean="0"/>
              <a:pPr/>
              <a:t>16</a:t>
            </a:fld>
            <a:endParaRPr lang="en-US" altLang="en-US" sz="1200"/>
          </a:p>
        </p:txBody>
      </p:sp>
    </p:spTree>
    <p:extLst>
      <p:ext uri="{BB962C8B-B14F-4D97-AF65-F5344CB8AC3E}">
        <p14:creationId xmlns:p14="http://schemas.microsoft.com/office/powerpoint/2010/main" val="2368791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Placeholder 2">
            <a:extLst>
              <a:ext uri="{FF2B5EF4-FFF2-40B4-BE49-F238E27FC236}">
                <a16:creationId xmlns:a16="http://schemas.microsoft.com/office/drawing/2014/main" xmlns="" id="{85770DB4-644A-DD42-B36F-D4D294E91CA5}"/>
              </a:ext>
            </a:extLst>
          </p:cNvPr>
          <p:cNvSpPr>
            <a:spLocks noGrp="1" noRot="1" noChangeAspect="1" noTextEdit="1"/>
          </p:cNvSpPr>
          <p:nvPr>
            <p:ph type="sldImg"/>
          </p:nvPr>
        </p:nvSpPr>
        <p:spPr>
          <a:xfrm>
            <a:off x="381000" y="685800"/>
            <a:ext cx="6096000" cy="3429000"/>
          </a:xfrm>
          <a:ln/>
        </p:spPr>
      </p:sp>
      <p:sp>
        <p:nvSpPr>
          <p:cNvPr id="56322" name="Placeholder 3">
            <a:extLst>
              <a:ext uri="{FF2B5EF4-FFF2-40B4-BE49-F238E27FC236}">
                <a16:creationId xmlns:a16="http://schemas.microsoft.com/office/drawing/2014/main" xmlns="" id="{48476484-2F42-1B43-A725-E79F2F15B8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This slide, particularly, adapted from Ed </a:t>
            </a:r>
            <a:r>
              <a:rPr lang="en-US" altLang="en-US" dirty="0" err="1">
                <a:latin typeface="Times New Roman" panose="02020603050405020304" pitchFamily="18" charset="0"/>
                <a:ea typeface="ＭＳ Ｐゴシック" panose="020B0600070205080204" pitchFamily="34" charset="-128"/>
              </a:rPr>
              <a:t>Maibach</a:t>
            </a:r>
            <a:r>
              <a:rPr lang="en-US" altLang="en-US" dirty="0">
                <a:latin typeface="Times New Roman" panose="02020603050405020304" pitchFamily="18" charset="0"/>
                <a:ea typeface="ＭＳ Ｐゴシック" panose="020B0600070205080204" pitchFamily="34" charset="-128"/>
              </a:rPr>
              <a:t> Center for Climate Change Communication</a:t>
            </a:r>
          </a:p>
          <a:p>
            <a:pPr eaLnBrk="1" hangingPunct="1"/>
            <a:r>
              <a:rPr lang="en-US" altLang="en-US" dirty="0">
                <a:latin typeface="Times New Roman" panose="02020603050405020304" pitchFamily="18" charset="0"/>
                <a:ea typeface="ＭＳ Ｐゴシック" panose="020B0600070205080204" pitchFamily="34" charset="-128"/>
              </a:rPr>
              <a:t>#1. Global warming is real.</a:t>
            </a:r>
          </a:p>
          <a:p>
            <a:pPr eaLnBrk="1" hangingPunct="1"/>
            <a:r>
              <a:rPr lang="en-US" altLang="en-US" dirty="0">
                <a:latin typeface="Times New Roman" panose="02020603050405020304" pitchFamily="18" charset="0"/>
                <a:ea typeface="ＭＳ Ｐゴシック" panose="020B0600070205080204" pitchFamily="34" charset="-128"/>
              </a:rPr>
              <a:t>#2. We</a:t>
            </a:r>
            <a:r>
              <a:rPr lang="ja-JP" altLang="en-US">
                <a:latin typeface="Times New Roman" panose="02020603050405020304" pitchFamily="18" charset="0"/>
                <a:ea typeface="ＭＳ Ｐゴシック" panose="020B0600070205080204" pitchFamily="34" charset="-128"/>
              </a:rPr>
              <a:t>’</a:t>
            </a:r>
            <a:r>
              <a:rPr lang="en-US" altLang="ja-JP" dirty="0">
                <a:latin typeface="Times New Roman" panose="02020603050405020304" pitchFamily="18" charset="0"/>
                <a:ea typeface="ＭＳ Ｐゴシック" panose="020B0600070205080204" pitchFamily="34" charset="-128"/>
              </a:rPr>
              <a:t>re causing it. </a:t>
            </a:r>
          </a:p>
          <a:p>
            <a:pPr eaLnBrk="1" hangingPunct="1"/>
            <a:r>
              <a:rPr lang="en-US" altLang="en-US" dirty="0">
                <a:latin typeface="Times New Roman" panose="02020603050405020304" pitchFamily="18" charset="0"/>
                <a:ea typeface="ＭＳ Ｐゴシック" panose="020B0600070205080204" pitchFamily="34" charset="-128"/>
              </a:rPr>
              <a:t>#3. It</a:t>
            </a:r>
            <a:r>
              <a:rPr lang="ja-JP" altLang="en-US">
                <a:latin typeface="Times New Roman" panose="02020603050405020304" pitchFamily="18" charset="0"/>
                <a:ea typeface="ＭＳ Ｐゴシック" panose="020B0600070205080204" pitchFamily="34" charset="-128"/>
              </a:rPr>
              <a:t>’</a:t>
            </a:r>
            <a:r>
              <a:rPr lang="en-US" altLang="ja-JP" dirty="0">
                <a:latin typeface="Times New Roman" panose="02020603050405020304" pitchFamily="18" charset="0"/>
                <a:ea typeface="ＭＳ Ｐゴシック" panose="020B0600070205080204" pitchFamily="34" charset="-128"/>
              </a:rPr>
              <a:t>s a grave threat to us, especially to our children and their children. </a:t>
            </a:r>
          </a:p>
          <a:p>
            <a:pPr eaLnBrk="1" hangingPunct="1"/>
            <a:r>
              <a:rPr lang="en-US" altLang="en-US" dirty="0">
                <a:latin typeface="Times New Roman" panose="02020603050405020304" pitchFamily="18" charset="0"/>
                <a:ea typeface="ＭＳ Ｐゴシック" panose="020B0600070205080204" pitchFamily="34" charset="-128"/>
              </a:rPr>
              <a:t>#4 There are things we can do</a:t>
            </a:r>
          </a:p>
          <a:p>
            <a:pPr eaLnBrk="1" hangingPunct="1"/>
            <a:r>
              <a:rPr lang="en-US" altLang="en-US" dirty="0">
                <a:latin typeface="Times New Roman" panose="02020603050405020304" pitchFamily="18" charset="0"/>
                <a:ea typeface="ＭＳ Ｐゴシック" panose="020B0600070205080204" pitchFamily="34" charset="-128"/>
              </a:rPr>
              <a:t>#5 There are other good </a:t>
            </a:r>
            <a:r>
              <a:rPr lang="en-US" altLang="en-US" dirty="0" err="1">
                <a:latin typeface="Times New Roman" panose="02020603050405020304" pitchFamily="18" charset="0"/>
                <a:ea typeface="ＭＳ Ｐゴシック" panose="020B0600070205080204" pitchFamily="34" charset="-128"/>
              </a:rPr>
              <a:t>raesons</a:t>
            </a:r>
            <a:r>
              <a:rPr lang="en-US" altLang="en-US" dirty="0">
                <a:latin typeface="Times New Roman" panose="02020603050405020304" pitchFamily="18" charset="0"/>
                <a:ea typeface="ＭＳ Ｐゴシック" panose="020B0600070205080204" pitchFamily="34" charset="-128"/>
              </a:rPr>
              <a:t> to do almost all of them</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We</a:t>
            </a:r>
            <a:r>
              <a:rPr lang="ja-JP" altLang="en-US">
                <a:latin typeface="Times New Roman" panose="02020603050405020304" pitchFamily="18" charset="0"/>
                <a:ea typeface="ＭＳ Ｐゴシック" panose="020B0600070205080204" pitchFamily="34" charset="-128"/>
              </a:rPr>
              <a:t>’</a:t>
            </a:r>
            <a:r>
              <a:rPr lang="en-US" altLang="ja-JP" dirty="0">
                <a:latin typeface="Times New Roman" panose="02020603050405020304" pitchFamily="18" charset="0"/>
                <a:ea typeface="ＭＳ Ｐゴシック" panose="020B0600070205080204" pitchFamily="34" charset="-128"/>
              </a:rPr>
              <a:t>re going to talk about all of these things today, but we</a:t>
            </a:r>
            <a:r>
              <a:rPr lang="ja-JP" altLang="en-US">
                <a:latin typeface="Times New Roman" panose="02020603050405020304" pitchFamily="18" charset="0"/>
                <a:ea typeface="ＭＳ Ｐゴシック" panose="020B0600070205080204" pitchFamily="34" charset="-128"/>
              </a:rPr>
              <a:t>’</a:t>
            </a:r>
            <a:r>
              <a:rPr lang="en-US" altLang="ja-JP" dirty="0">
                <a:latin typeface="Times New Roman" panose="02020603050405020304" pitchFamily="18" charset="0"/>
                <a:ea typeface="ＭＳ Ｐゴシック" panose="020B0600070205080204" pitchFamily="34" charset="-128"/>
              </a:rPr>
              <a:t>re going to spend most of our time talking about the 3</a:t>
            </a:r>
            <a:r>
              <a:rPr lang="en-US" altLang="ja-JP" baseline="30000" dirty="0">
                <a:latin typeface="Times New Roman" panose="02020603050405020304" pitchFamily="18" charset="0"/>
                <a:ea typeface="ＭＳ Ｐゴシック" panose="020B0600070205080204" pitchFamily="34" charset="-128"/>
              </a:rPr>
              <a:t>rd</a:t>
            </a:r>
            <a:r>
              <a:rPr lang="en-US" altLang="ja-JP" dirty="0">
                <a:latin typeface="Times New Roman" panose="02020603050405020304" pitchFamily="18" charset="0"/>
                <a:ea typeface="ＭＳ Ｐゴシック" panose="020B0600070205080204" pitchFamily="34" charset="-128"/>
              </a:rPr>
              <a:t> point – the fact that global warming is very bad for people, not just bad for plants, penguins and polar bears – and the 4</a:t>
            </a:r>
            <a:r>
              <a:rPr lang="en-US" altLang="ja-JP" baseline="30000" dirty="0">
                <a:latin typeface="Times New Roman" panose="02020603050405020304" pitchFamily="18" charset="0"/>
                <a:ea typeface="ＭＳ Ｐゴシック" panose="020B0600070205080204" pitchFamily="34" charset="-128"/>
              </a:rPr>
              <a:t>th</a:t>
            </a:r>
            <a:r>
              <a:rPr lang="en-US" altLang="ja-JP" dirty="0">
                <a:latin typeface="Times New Roman" panose="02020603050405020304" pitchFamily="18" charset="0"/>
                <a:ea typeface="ＭＳ Ｐゴシック" panose="020B0600070205080204" pitchFamily="34" charset="-128"/>
              </a:rPr>
              <a:t> point – that we can solve this problem -- because my mission as a public health professional is to help create a community, and a world, in which we and our children, can all live as healthfully as possible. For that to remain true, there are some important steps we are going to have to take.</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Finally, I think this last point  -- co-benefits– is very important.  By that I mean that many of the steps we need to take would be good things to do even if they </a:t>
            </a:r>
            <a:r>
              <a:rPr lang="en-US" altLang="en-US" dirty="0" err="1">
                <a:latin typeface="Times New Roman" panose="02020603050405020304" pitchFamily="18" charset="0"/>
                <a:ea typeface="ＭＳ Ｐゴシック" panose="020B0600070205080204" pitchFamily="34" charset="-128"/>
              </a:rPr>
              <a:t>weren</a:t>
            </a:r>
            <a:r>
              <a:rPr lang="ja-JP" altLang="en-US">
                <a:latin typeface="Times New Roman" panose="02020603050405020304" pitchFamily="18" charset="0"/>
                <a:ea typeface="ＭＳ Ｐゴシック" panose="020B0600070205080204" pitchFamily="34" charset="-128"/>
              </a:rPr>
              <a:t>’</a:t>
            </a:r>
            <a:r>
              <a:rPr lang="en-US" altLang="ja-JP" dirty="0">
                <a:latin typeface="Times New Roman" panose="02020603050405020304" pitchFamily="18" charset="0"/>
                <a:ea typeface="ＭＳ Ｐゴシック" panose="020B0600070205080204" pitchFamily="34" charset="-128"/>
              </a:rPr>
              <a:t>t necessary to reduce the impact of global climate change.</a:t>
            </a:r>
          </a:p>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608232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xmlns="" id="{3FFED228-388C-1646-B12C-38DB302ABAA4}"/>
              </a:ext>
            </a:extLst>
          </p:cNvPr>
          <p:cNvSpPr>
            <a:spLocks noGrp="1" noRot="1" noChangeAspect="1" noTextEdit="1"/>
          </p:cNvSpPr>
          <p:nvPr>
            <p:ph type="sldImg"/>
          </p:nvPr>
        </p:nvSpPr>
        <p:spPr>
          <a:xfrm>
            <a:off x="381000" y="685800"/>
            <a:ext cx="6096000" cy="3429000"/>
          </a:xfrm>
          <a:ln/>
        </p:spPr>
      </p:sp>
      <p:sp>
        <p:nvSpPr>
          <p:cNvPr id="58370" name="Notes Placeholder 2">
            <a:extLst>
              <a:ext uri="{FF2B5EF4-FFF2-40B4-BE49-F238E27FC236}">
                <a16:creationId xmlns:a16="http://schemas.microsoft.com/office/drawing/2014/main" xmlns="" id="{C5AA1469-8452-9D41-BE9B-AA438BBE7EF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Ref for excess deaths in Europe: </a:t>
            </a:r>
            <a:r>
              <a:rPr lang="en-US" altLang="en-US" dirty="0">
                <a:latin typeface="Times New Roman" panose="02020603050405020304" pitchFamily="18" charset="0"/>
                <a:ea typeface="ＭＳ Ｐゴシック" panose="020B0600070205080204" pitchFamily="34" charset="-128"/>
              </a:rPr>
              <a:t> http://</a:t>
            </a:r>
            <a:r>
              <a:rPr lang="en-US" altLang="en-US" dirty="0" err="1">
                <a:latin typeface="Times New Roman" panose="02020603050405020304" pitchFamily="18" charset="0"/>
                <a:ea typeface="ＭＳ Ｐゴシック" panose="020B0600070205080204" pitchFamily="34" charset="-128"/>
              </a:rPr>
              <a:t>ec.europa.eu</a:t>
            </a:r>
            <a:r>
              <a:rPr lang="en-US" altLang="en-US" dirty="0">
                <a:latin typeface="Times New Roman" panose="02020603050405020304" pitchFamily="18" charset="0"/>
                <a:ea typeface="ＭＳ Ｐゴシック" panose="020B0600070205080204" pitchFamily="34" charset="-128"/>
              </a:rPr>
              <a:t>/health/</a:t>
            </a:r>
            <a:r>
              <a:rPr lang="en-US" altLang="en-US" dirty="0" err="1">
                <a:latin typeface="Times New Roman" panose="02020603050405020304" pitchFamily="18" charset="0"/>
                <a:ea typeface="ＭＳ Ｐゴシック" panose="020B0600070205080204" pitchFamily="34" charset="-128"/>
              </a:rPr>
              <a:t>ph_projects</a:t>
            </a:r>
            <a:r>
              <a:rPr lang="en-US" altLang="en-US" dirty="0">
                <a:latin typeface="Times New Roman" panose="02020603050405020304" pitchFamily="18" charset="0"/>
                <a:ea typeface="ＭＳ Ｐゴシック" panose="020B0600070205080204" pitchFamily="34" charset="-128"/>
              </a:rPr>
              <a:t>/2005/action1/docs/action1_2005_a2_15_en.pdf</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California has already begun to feel the effects of extreme heat.</a:t>
            </a:r>
          </a:p>
          <a:p>
            <a:pPr eaLnBrk="1" hangingPunct="1"/>
            <a:r>
              <a:rPr lang="en-US" altLang="en-US" dirty="0">
                <a:latin typeface="Arial" panose="020B0604020202020204" pitchFamily="34" charset="0"/>
                <a:ea typeface="ＭＳ Ｐゴシック" panose="020B0600070205080204" pitchFamily="34" charset="-128"/>
              </a:rPr>
              <a:t>https://</a:t>
            </a:r>
            <a:r>
              <a:rPr lang="en-US" altLang="en-US" dirty="0" err="1">
                <a:latin typeface="Arial" panose="020B0604020202020204" pitchFamily="34" charset="0"/>
                <a:ea typeface="ＭＳ Ｐゴシック" panose="020B0600070205080204" pitchFamily="34" charset="-128"/>
              </a:rPr>
              <a:t>www.ncbi.nlm.nih.gov</a:t>
            </a:r>
            <a:r>
              <a:rPr lang="en-US" altLang="en-US" dirty="0">
                <a:latin typeface="Arial" panose="020B0604020202020204" pitchFamily="34" charset="0"/>
                <a:ea typeface="ＭＳ Ｐゴシック" panose="020B0600070205080204" pitchFamily="34" charset="-128"/>
              </a:rPr>
              <a:t>/</a:t>
            </a:r>
            <a:r>
              <a:rPr lang="en-US" altLang="en-US" dirty="0" err="1">
                <a:latin typeface="Arial" panose="020B0604020202020204" pitchFamily="34" charset="0"/>
                <a:ea typeface="ＭＳ Ｐゴシック" panose="020B0600070205080204" pitchFamily="34" charset="-128"/>
              </a:rPr>
              <a:t>pubmed</a:t>
            </a:r>
            <a:r>
              <a:rPr lang="en-US" altLang="en-US" dirty="0">
                <a:latin typeface="Arial" panose="020B0604020202020204" pitchFamily="34" charset="0"/>
                <a:ea typeface="ＭＳ Ｐゴシック" panose="020B0600070205080204" pitchFamily="34" charset="-128"/>
              </a:rPr>
              <a:t>/19165388    Environ Health </a:t>
            </a:r>
            <a:r>
              <a:rPr lang="en-US" altLang="en-US" dirty="0" err="1">
                <a:latin typeface="Arial" panose="020B0604020202020204" pitchFamily="34" charset="0"/>
                <a:ea typeface="ＭＳ Ｐゴシック" panose="020B0600070205080204" pitchFamily="34" charset="-128"/>
              </a:rPr>
              <a:t>Perspect</a:t>
            </a:r>
            <a:r>
              <a:rPr lang="en-US" altLang="en-US" dirty="0">
                <a:latin typeface="Arial" panose="020B0604020202020204" pitchFamily="34" charset="0"/>
                <a:ea typeface="ＭＳ Ｐゴシック" panose="020B0600070205080204" pitchFamily="34" charset="-128"/>
              </a:rPr>
              <a:t>. 2009 Jan; 117(1): 61–67</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For example, during the California heat wave of 2006:</a:t>
            </a:r>
          </a:p>
          <a:p>
            <a:pPr eaLnBrk="1" hangingPunct="1">
              <a:buFontTx/>
              <a:buChar char="•"/>
            </a:pPr>
            <a:r>
              <a:rPr lang="en-US" altLang="en-US" dirty="0">
                <a:latin typeface="Arial" panose="020B0604020202020204" pitchFamily="34" charset="0"/>
                <a:ea typeface="ＭＳ Ｐゴシック" panose="020B0600070205080204" pitchFamily="34" charset="-128"/>
              </a:rPr>
              <a:t>Daytime temperatures went above 100 degrees for two weeks</a:t>
            </a:r>
          </a:p>
          <a:p>
            <a:pPr eaLnBrk="1" hangingPunct="1">
              <a:buFontTx/>
              <a:buChar char="•"/>
            </a:pPr>
            <a:r>
              <a:rPr lang="en-US" altLang="en-US" dirty="0">
                <a:latin typeface="Arial" panose="020B0604020202020204" pitchFamily="34" charset="0"/>
                <a:ea typeface="ＭＳ Ｐゴシック" panose="020B0600070205080204" pitchFamily="34" charset="-128"/>
              </a:rPr>
              <a:t>We experienced record nighttime highs</a:t>
            </a:r>
          </a:p>
          <a:p>
            <a:pPr eaLnBrk="1" hangingPunct="1">
              <a:buFontTx/>
              <a:buChar char="•"/>
            </a:pPr>
            <a:endParaRPr lang="en-US" altLang="en-US" dirty="0">
              <a:latin typeface="Arial" panose="020B0604020202020204" pitchFamily="34" charset="0"/>
              <a:ea typeface="ＭＳ Ｐゴシック" panose="020B0600070205080204" pitchFamily="34" charset="-128"/>
            </a:endParaRPr>
          </a:p>
          <a:p>
            <a:endParaRPr lang="en-US" altLang="en-US" dirty="0">
              <a:latin typeface="Corbel" panose="020B0503020204020204" pitchFamily="34" charset="0"/>
              <a:ea typeface="ＭＳ Ｐゴシック" panose="020B0600070205080204" pitchFamily="34" charset="-128"/>
            </a:endParaRPr>
          </a:p>
          <a:p>
            <a:r>
              <a:rPr lang="en-US" altLang="en-US" dirty="0">
                <a:latin typeface="Corbel" panose="020B0503020204020204" pitchFamily="34" charset="0"/>
                <a:ea typeface="ＭＳ Ｐゴシック" panose="020B0600070205080204" pitchFamily="34" charset="-128"/>
              </a:rPr>
              <a:t>California Photo: NASA, http://</a:t>
            </a:r>
            <a:r>
              <a:rPr lang="en-US" altLang="en-US" dirty="0" err="1">
                <a:latin typeface="Corbel" panose="020B0503020204020204" pitchFamily="34" charset="0"/>
                <a:ea typeface="ＭＳ Ｐゴシック" panose="020B0600070205080204" pitchFamily="34" charset="-128"/>
              </a:rPr>
              <a:t>www.nasaimages.org</a:t>
            </a:r>
            <a:r>
              <a:rPr lang="en-US" altLang="en-US" dirty="0">
                <a:latin typeface="Corbel" panose="020B0503020204020204" pitchFamily="34" charset="0"/>
                <a:ea typeface="ＭＳ Ｐゴシック" panose="020B0600070205080204" pitchFamily="34" charset="-128"/>
              </a:rPr>
              <a:t>/</a:t>
            </a:r>
            <a:r>
              <a:rPr lang="en-US" altLang="en-US" dirty="0" err="1">
                <a:latin typeface="Corbel" panose="020B0503020204020204" pitchFamily="34" charset="0"/>
                <a:ea typeface="ＭＳ Ｐゴシック" panose="020B0600070205080204" pitchFamily="34" charset="-128"/>
              </a:rPr>
              <a:t>luna</a:t>
            </a:r>
            <a:r>
              <a:rPr lang="en-US" altLang="en-US" dirty="0">
                <a:latin typeface="Corbel" panose="020B0503020204020204" pitchFamily="34" charset="0"/>
                <a:ea typeface="ＭＳ Ｐゴシック" panose="020B0600070205080204" pitchFamily="34" charset="-128"/>
              </a:rPr>
              <a:t>/servlet/detail/nasaNAS~10~10~67510~172326:Springtime-Heat-Wave-Bakes-Southern</a:t>
            </a:r>
          </a:p>
          <a:p>
            <a:endParaRPr lang="en-US" altLang="en-US" dirty="0">
              <a:latin typeface="Corbel" panose="020B0503020204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Europe Photo: http://</a:t>
            </a:r>
            <a:r>
              <a:rPr lang="en-US" altLang="en-US" dirty="0" err="1">
                <a:latin typeface="Arial" panose="020B0604020202020204" pitchFamily="34" charset="0"/>
                <a:ea typeface="ＭＳ Ｐゴシック" panose="020B0600070205080204" pitchFamily="34" charset="-128"/>
              </a:rPr>
              <a:t>images.google.com</a:t>
            </a:r>
            <a:r>
              <a:rPr lang="en-US" altLang="en-US" dirty="0">
                <a:latin typeface="Arial" panose="020B0604020202020204" pitchFamily="34" charset="0"/>
                <a:ea typeface="ＭＳ Ｐゴシック" panose="020B0600070205080204" pitchFamily="34" charset="-128"/>
              </a:rPr>
              <a:t>/</a:t>
            </a:r>
            <a:r>
              <a:rPr lang="en-US" altLang="en-US" dirty="0" err="1">
                <a:latin typeface="Arial" panose="020B0604020202020204" pitchFamily="34" charset="0"/>
                <a:ea typeface="ＭＳ Ｐゴシック" panose="020B0600070205080204" pitchFamily="34" charset="-128"/>
              </a:rPr>
              <a:t>imgres?imgurl</a:t>
            </a:r>
            <a:r>
              <a:rPr lang="en-US" altLang="en-US" dirty="0">
                <a:latin typeface="Arial" panose="020B0604020202020204" pitchFamily="34" charset="0"/>
                <a:ea typeface="ＭＳ Ｐゴシック" panose="020B0600070205080204" pitchFamily="34" charset="-128"/>
              </a:rPr>
              <a:t>=http://</a:t>
            </a:r>
            <a:r>
              <a:rPr lang="en-US" altLang="en-US" dirty="0" err="1">
                <a:latin typeface="Arial" panose="020B0604020202020204" pitchFamily="34" charset="0"/>
                <a:ea typeface="ＭＳ Ｐゴシック" panose="020B0600070205080204" pitchFamily="34" charset="-128"/>
              </a:rPr>
              <a:t>veimages.gsfc.nasa.gov</a:t>
            </a:r>
            <a:r>
              <a:rPr lang="en-US" altLang="en-US" dirty="0">
                <a:latin typeface="Arial" panose="020B0604020202020204" pitchFamily="34" charset="0"/>
                <a:ea typeface="ＭＳ Ｐゴシック" panose="020B0600070205080204" pitchFamily="34" charset="-128"/>
              </a:rPr>
              <a:t>/18752/modis_lst_europe_2001-2003_lrg.jpg&amp;imgrefurl=http://</a:t>
            </a:r>
            <a:r>
              <a:rPr lang="en-US" altLang="en-US" dirty="0" err="1">
                <a:latin typeface="Arial" panose="020B0604020202020204" pitchFamily="34" charset="0"/>
                <a:ea typeface="ＭＳ Ｐゴシック" panose="020B0600070205080204" pitchFamily="34" charset="-128"/>
              </a:rPr>
              <a:t>visibleearth.nasa.gov</a:t>
            </a:r>
            <a:r>
              <a:rPr lang="en-US" altLang="en-US" dirty="0">
                <a:latin typeface="Arial" panose="020B0604020202020204" pitchFamily="34" charset="0"/>
                <a:ea typeface="ＭＳ Ｐゴシック" panose="020B0600070205080204" pitchFamily="34" charset="-128"/>
              </a:rPr>
              <a:t>/view_rec.php%3Fid%3D18752&amp;usg=__lTihKPia6xSwVQ5pFL2vLBVwJ7Q=&amp;h=1800&amp;w=2124&amp;sz=1399&amp;hl=</a:t>
            </a:r>
            <a:r>
              <a:rPr lang="en-US" altLang="en-US" dirty="0" err="1">
                <a:latin typeface="Arial" panose="020B0604020202020204" pitchFamily="34" charset="0"/>
                <a:ea typeface="ＭＳ Ｐゴシック" panose="020B0600070205080204" pitchFamily="34" charset="-128"/>
              </a:rPr>
              <a:t>en&amp;start</a:t>
            </a:r>
            <a:r>
              <a:rPr lang="en-US" altLang="en-US" dirty="0">
                <a:latin typeface="Arial" panose="020B0604020202020204" pitchFamily="34" charset="0"/>
                <a:ea typeface="ＭＳ Ｐゴシック" panose="020B0600070205080204" pitchFamily="34" charset="-128"/>
              </a:rPr>
              <a:t>=32&amp;um=1&amp;itbs=1&amp;tbnid=kXYUrQN27hFprM:&amp;</a:t>
            </a:r>
            <a:r>
              <a:rPr lang="en-US" altLang="en-US" dirty="0" err="1">
                <a:latin typeface="Arial" panose="020B0604020202020204" pitchFamily="34" charset="0"/>
                <a:ea typeface="ＭＳ Ｐゴシック" panose="020B0600070205080204" pitchFamily="34" charset="-128"/>
              </a:rPr>
              <a:t>tbnh</a:t>
            </a:r>
            <a:r>
              <a:rPr lang="en-US" altLang="en-US" dirty="0">
                <a:latin typeface="Arial" panose="020B0604020202020204" pitchFamily="34" charset="0"/>
                <a:ea typeface="ＭＳ Ｐゴシック" panose="020B0600070205080204" pitchFamily="34" charset="-128"/>
              </a:rPr>
              <a:t>=127&amp;tbnw=150&amp;prev=/images%3Fq%3Dheat%2Bwave%26start%3D18%26um%3D1%26hl%3Den%26client%3Dsafari%26sa%3DN%26rls%3Den%26as_rights%3D(cc_publicdomain%257Ccc_attribute%257Ccc_sharealike%257Ccc_noncommercial%257Ccc_nonderived)%26as_st%3Dy%26ndsp%3D18%26tbs%3Disch:1</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SF Record: http://</a:t>
            </a:r>
            <a:r>
              <a:rPr lang="en-US" altLang="en-US" dirty="0" err="1">
                <a:latin typeface="Arial" panose="020B0604020202020204" pitchFamily="34" charset="0"/>
                <a:ea typeface="ＭＳ Ｐゴシック" panose="020B0600070205080204" pitchFamily="34" charset="-128"/>
              </a:rPr>
              <a:t>www.latimes.com</a:t>
            </a:r>
            <a:r>
              <a:rPr lang="en-US" altLang="en-US" dirty="0">
                <a:latin typeface="Arial" panose="020B0604020202020204" pitchFamily="34" charset="0"/>
                <a:ea typeface="ＭＳ Ｐゴシック" panose="020B0600070205080204" pitchFamily="34" charset="-128"/>
              </a:rPr>
              <a:t>/local/</a:t>
            </a:r>
            <a:r>
              <a:rPr lang="en-US" altLang="en-US" dirty="0" err="1">
                <a:latin typeface="Arial" panose="020B0604020202020204" pitchFamily="34" charset="0"/>
                <a:ea typeface="ＭＳ Ｐゴシック" panose="020B0600070205080204" pitchFamily="34" charset="-128"/>
              </a:rPr>
              <a:t>lanow</a:t>
            </a:r>
            <a:r>
              <a:rPr lang="en-US" altLang="en-US" dirty="0">
                <a:latin typeface="Arial" panose="020B0604020202020204" pitchFamily="34" charset="0"/>
                <a:ea typeface="ＭＳ Ｐゴシック" panose="020B0600070205080204" pitchFamily="34" charset="-128"/>
              </a:rPr>
              <a:t>/la-me-ln-california-heat-wave-weekend-20170901-story.html</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CA Heat graphic from LA Times story above</a:t>
            </a:r>
          </a:p>
          <a:p>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a:p>
            <a:endParaRPr lang="en-US" altLang="en-US" dirty="0">
              <a:latin typeface="Corbel" panose="020B0503020204020204" pitchFamily="34" charset="0"/>
              <a:ea typeface="ＭＳ Ｐゴシック" panose="020B0600070205080204" pitchFamily="34" charset="-128"/>
            </a:endParaRPr>
          </a:p>
          <a:p>
            <a:endParaRPr lang="en-US" altLang="en-US" dirty="0">
              <a:latin typeface="Corbel" panose="020B0503020204020204" pitchFamily="34" charset="0"/>
              <a:ea typeface="ＭＳ Ｐゴシック" panose="020B0600070205080204" pitchFamily="34" charset="-128"/>
            </a:endParaRPr>
          </a:p>
        </p:txBody>
      </p:sp>
      <p:sp>
        <p:nvSpPr>
          <p:cNvPr id="58371" name="Slide Number Placeholder 3">
            <a:extLst>
              <a:ext uri="{FF2B5EF4-FFF2-40B4-BE49-F238E27FC236}">
                <a16:creationId xmlns:a16="http://schemas.microsoft.com/office/drawing/2014/main" xmlns="" id="{5BFC49E1-C415-DF48-9611-5283FBC7928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B28F843-3660-E341-87E1-FC80DA71F58F}" type="slidenum">
              <a:rPr lang="en-US" altLang="en-US" sz="1200" smtClean="0"/>
              <a:pPr/>
              <a:t>18</a:t>
            </a:fld>
            <a:endParaRPr lang="en-US" altLang="en-US" sz="1200"/>
          </a:p>
        </p:txBody>
      </p:sp>
    </p:spTree>
    <p:extLst>
      <p:ext uri="{BB962C8B-B14F-4D97-AF65-F5344CB8AC3E}">
        <p14:creationId xmlns:p14="http://schemas.microsoft.com/office/powerpoint/2010/main" val="3113117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xmlns="" id="{927B09D4-73DC-C048-B802-F0EAC26A7B83}"/>
              </a:ext>
            </a:extLst>
          </p:cNvPr>
          <p:cNvSpPr>
            <a:spLocks noGrp="1" noRot="1" noChangeAspect="1" noTextEdit="1"/>
          </p:cNvSpPr>
          <p:nvPr>
            <p:ph type="sldImg"/>
          </p:nvPr>
        </p:nvSpPr>
        <p:spPr>
          <a:xfrm>
            <a:off x="381000" y="685800"/>
            <a:ext cx="6096000" cy="3429000"/>
          </a:xfrm>
          <a:ln/>
        </p:spPr>
      </p:sp>
      <p:sp>
        <p:nvSpPr>
          <p:cNvPr id="62466" name="Notes Placeholder 2">
            <a:extLst>
              <a:ext uri="{FF2B5EF4-FFF2-40B4-BE49-F238E27FC236}">
                <a16:creationId xmlns:a16="http://schemas.microsoft.com/office/drawing/2014/main" xmlns="" id="{15975BC1-157A-494E-8902-30BBA47BCBD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A fire truck moves away from out of control flames from a bushfire in the </a:t>
            </a:r>
            <a:r>
              <a:rPr lang="en-US" altLang="en-US" dirty="0" err="1">
                <a:latin typeface="Times New Roman" panose="02020603050405020304" pitchFamily="18" charset="0"/>
                <a:ea typeface="ＭＳ Ｐゴシック" panose="020B0600070205080204" pitchFamily="34" charset="-128"/>
              </a:rPr>
              <a:t>Bunyip</a:t>
            </a:r>
            <a:r>
              <a:rPr lang="en-US" altLang="en-US" dirty="0">
                <a:latin typeface="Times New Roman" panose="02020603050405020304" pitchFamily="18" charset="0"/>
                <a:ea typeface="ＭＳ Ｐゴシック" panose="020B0600070205080204" pitchFamily="34" charset="-128"/>
              </a:rPr>
              <a:t> Sate Forest near the township of </a:t>
            </a:r>
            <a:r>
              <a:rPr lang="en-US" altLang="en-US" dirty="0" err="1">
                <a:latin typeface="Times New Roman" panose="02020603050405020304" pitchFamily="18" charset="0"/>
                <a:ea typeface="ＭＳ Ｐゴシック" panose="020B0600070205080204" pitchFamily="34" charset="-128"/>
              </a:rPr>
              <a:t>Tonimbuk</a:t>
            </a:r>
            <a:r>
              <a:rPr lang="en-US" altLang="en-US" dirty="0">
                <a:latin typeface="Times New Roman" panose="02020603050405020304" pitchFamily="18" charset="0"/>
                <a:ea typeface="ＭＳ Ｐゴシック" panose="020B0600070205080204" pitchFamily="34" charset="-128"/>
              </a:rPr>
              <a:t>, 125 kilometers (78 miles) west of Melbourne, Saturday, Feb. 7, 2009. Walls of flame roared across southeastern Australia, razing scores of homes, forests and farmland in the sunburned country's worst wildfire disaster in a quarter century. (AP Photo) http://</a:t>
            </a:r>
            <a:r>
              <a:rPr lang="en-US" altLang="en-US" dirty="0" err="1">
                <a:latin typeface="Times New Roman" panose="02020603050405020304" pitchFamily="18" charset="0"/>
                <a:ea typeface="ＭＳ Ｐゴシック" panose="020B0600070205080204" pitchFamily="34" charset="-128"/>
              </a:rPr>
              <a:t>newshopper.sulekha.com</a:t>
            </a:r>
            <a:r>
              <a:rPr lang="en-US" altLang="en-US" dirty="0">
                <a:latin typeface="Times New Roman" panose="02020603050405020304" pitchFamily="18" charset="0"/>
                <a:ea typeface="ＭＳ Ｐゴシック" panose="020B0600070205080204" pitchFamily="34" charset="-128"/>
              </a:rPr>
              <a:t>/australia-wildfires_photo_665325.htm</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Corbel" panose="020B0503020204020204" pitchFamily="34" charset="0"/>
                <a:ea typeface="ＭＳ Ｐゴシック" panose="020B0600070205080204" pitchFamily="34" charset="-128"/>
              </a:rPr>
              <a:t>Photo 2 from Santa Rosa fire https://</a:t>
            </a:r>
            <a:r>
              <a:rPr lang="en-US" altLang="en-US" dirty="0" err="1">
                <a:latin typeface="Corbel" panose="020B0503020204020204" pitchFamily="34" charset="0"/>
                <a:ea typeface="ＭＳ Ｐゴシック" panose="020B0600070205080204" pitchFamily="34" charset="-128"/>
              </a:rPr>
              <a:t>finance.yahoo.com</a:t>
            </a:r>
            <a:r>
              <a:rPr lang="en-US" altLang="en-US" dirty="0">
                <a:latin typeface="Corbel" panose="020B0503020204020204" pitchFamily="34" charset="0"/>
                <a:ea typeface="ＭＳ Ｐゴシック" panose="020B0600070205080204" pitchFamily="34" charset="-128"/>
              </a:rPr>
              <a:t>/news/3-key-reasons-explain-massive-001700431.html</a:t>
            </a:r>
          </a:p>
          <a:p>
            <a:endParaRPr lang="en-US" altLang="en-US" dirty="0">
              <a:latin typeface="Corbel" panose="020B0503020204020204" pitchFamily="34" charset="0"/>
              <a:ea typeface="ＭＳ Ｐゴシック" panose="020B0600070205080204" pitchFamily="34" charset="-128"/>
            </a:endParaRPr>
          </a:p>
          <a:p>
            <a:r>
              <a:rPr lang="en-US" altLang="en-US" dirty="0">
                <a:latin typeface="Corbel" panose="020B0503020204020204" pitchFamily="34" charset="0"/>
                <a:ea typeface="ＭＳ Ｐゴシック" panose="020B0600070205080204" pitchFamily="34" charset="-128"/>
              </a:rPr>
              <a:t>http://</a:t>
            </a:r>
            <a:r>
              <a:rPr lang="en-US" altLang="en-US" dirty="0" err="1">
                <a:latin typeface="Corbel" panose="020B0503020204020204" pitchFamily="34" charset="0"/>
                <a:ea typeface="ＭＳ Ｐゴシック" panose="020B0600070205080204" pitchFamily="34" charset="-128"/>
              </a:rPr>
              <a:t>www.sciencemag.org</a:t>
            </a:r>
            <a:r>
              <a:rPr lang="en-US" altLang="en-US" dirty="0">
                <a:latin typeface="Corbel" panose="020B0503020204020204" pitchFamily="34" charset="0"/>
                <a:ea typeface="ＭＳ Ｐゴシック" panose="020B0600070205080204" pitchFamily="34" charset="-128"/>
              </a:rPr>
              <a:t>/content/313/5789/940.full</a:t>
            </a:r>
          </a:p>
          <a:p>
            <a:endParaRPr lang="en-US" altLang="en-US" dirty="0">
              <a:latin typeface="Corbel" panose="020B0503020204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ea typeface="ＭＳ Ｐゴシック" panose="020B0600070205080204" pitchFamily="34" charset="-128"/>
              </a:rPr>
              <a:t>4x increase in major fires, 6x increase in area burned  in Western US, 1987-2005 vs. 1970-86. </a:t>
            </a:r>
            <a:r>
              <a:rPr kumimoji="0" lang="en-US" altLang="en-US" sz="1200" dirty="0">
                <a:latin typeface="Times New Roman" panose="02020603050405020304" pitchFamily="18" charset="0"/>
              </a:rPr>
              <a:t>*</a:t>
            </a:r>
            <a:r>
              <a:rPr kumimoji="0" lang="en-US" altLang="en-US" sz="1200" dirty="0" err="1">
                <a:latin typeface="Times New Roman" panose="02020603050405020304" pitchFamily="18" charset="0"/>
              </a:rPr>
              <a:t>Westerling</a:t>
            </a:r>
            <a:r>
              <a:rPr kumimoji="0" lang="en-US" altLang="en-US" sz="1200" dirty="0">
                <a:latin typeface="Times New Roman" panose="02020603050405020304" pitchFamily="18" charset="0"/>
              </a:rPr>
              <a:t> et al. Science 2006; 313:940-943</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dirty="0">
              <a:ea typeface="ＭＳ Ｐゴシック" panose="020B0600070205080204" pitchFamily="34" charset="-128"/>
            </a:endParaRPr>
          </a:p>
          <a:p>
            <a:endParaRPr lang="en-US" altLang="en-US" dirty="0">
              <a:latin typeface="Corbel" panose="020B0503020204020204" pitchFamily="34" charset="0"/>
              <a:ea typeface="ＭＳ Ｐゴシック" panose="020B0600070205080204" pitchFamily="34" charset="-128"/>
            </a:endParaRPr>
          </a:p>
          <a:p>
            <a:endParaRPr lang="en-US" altLang="en-US" dirty="0">
              <a:latin typeface="Corbel" panose="020B0503020204020204" pitchFamily="34" charset="0"/>
              <a:ea typeface="ＭＳ Ｐゴシック" panose="020B0600070205080204" pitchFamily="34" charset="-128"/>
            </a:endParaRPr>
          </a:p>
          <a:p>
            <a:endParaRPr lang="en-US" altLang="en-US" dirty="0">
              <a:latin typeface="Corbel" panose="020B0503020204020204" pitchFamily="34" charset="0"/>
              <a:ea typeface="ＭＳ Ｐゴシック" panose="020B0600070205080204" pitchFamily="34" charset="-128"/>
            </a:endParaRPr>
          </a:p>
        </p:txBody>
      </p:sp>
      <p:sp>
        <p:nvSpPr>
          <p:cNvPr id="62467" name="Slide Number Placeholder 3">
            <a:extLst>
              <a:ext uri="{FF2B5EF4-FFF2-40B4-BE49-F238E27FC236}">
                <a16:creationId xmlns:a16="http://schemas.microsoft.com/office/drawing/2014/main" xmlns="" id="{6B57E3DD-E265-9E4D-9458-DED09E2E4F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399AA15-86FF-544C-9DEE-FC3184EB14A0}" type="slidenum">
              <a:rPr lang="en-US" altLang="en-US" sz="1200" smtClean="0"/>
              <a:pPr/>
              <a:t>19</a:t>
            </a:fld>
            <a:endParaRPr lang="en-US" altLang="en-US" sz="1200"/>
          </a:p>
        </p:txBody>
      </p:sp>
    </p:spTree>
    <p:extLst>
      <p:ext uri="{BB962C8B-B14F-4D97-AF65-F5344CB8AC3E}">
        <p14:creationId xmlns:p14="http://schemas.microsoft.com/office/powerpoint/2010/main" val="1892167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Placeholder 2">
            <a:extLst>
              <a:ext uri="{FF2B5EF4-FFF2-40B4-BE49-F238E27FC236}">
                <a16:creationId xmlns:a16="http://schemas.microsoft.com/office/drawing/2014/main" xmlns="" id="{2E568977-EE2D-034E-B39C-5A53A44270D1}"/>
              </a:ext>
            </a:extLst>
          </p:cNvPr>
          <p:cNvSpPr>
            <a:spLocks noGrp="1" noRot="1" noChangeAspect="1" noTextEdit="1"/>
          </p:cNvSpPr>
          <p:nvPr>
            <p:ph type="sldImg"/>
          </p:nvPr>
        </p:nvSpPr>
        <p:spPr>
          <a:xfrm>
            <a:off x="381000" y="685800"/>
            <a:ext cx="6096000" cy="3429000"/>
          </a:xfrm>
          <a:ln/>
        </p:spPr>
      </p:sp>
      <p:sp>
        <p:nvSpPr>
          <p:cNvPr id="13314" name="Placeholder 3">
            <a:extLst>
              <a:ext uri="{FF2B5EF4-FFF2-40B4-BE49-F238E27FC236}">
                <a16:creationId xmlns:a16="http://schemas.microsoft.com/office/drawing/2014/main" xmlns="" id="{4CBA6EF6-6769-134B-A0FC-C4DEA8D981A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From the Center for Climate Change Communication at George Mason University.  I added "unequally" in both places.</a:t>
            </a:r>
          </a:p>
        </p:txBody>
      </p:sp>
    </p:spTree>
    <p:extLst>
      <p:ext uri="{BB962C8B-B14F-4D97-AF65-F5344CB8AC3E}">
        <p14:creationId xmlns:p14="http://schemas.microsoft.com/office/powerpoint/2010/main" val="3937235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xmlns="" id="{C504531E-2A73-7647-B0DD-B48B23CF681E}"/>
              </a:ext>
            </a:extLst>
          </p:cNvPr>
          <p:cNvSpPr>
            <a:spLocks noGrp="1" noRot="1" noChangeAspect="1" noTextEdit="1"/>
          </p:cNvSpPr>
          <p:nvPr>
            <p:ph type="sldImg"/>
          </p:nvPr>
        </p:nvSpPr>
        <p:spPr>
          <a:xfrm>
            <a:off x="381000" y="685800"/>
            <a:ext cx="6096000" cy="3429000"/>
          </a:xfrm>
          <a:ln/>
        </p:spPr>
      </p:sp>
      <p:sp>
        <p:nvSpPr>
          <p:cNvPr id="62467" name="Notes Placeholder 2">
            <a:extLst>
              <a:ext uri="{FF2B5EF4-FFF2-40B4-BE49-F238E27FC236}">
                <a16:creationId xmlns:a16="http://schemas.microsoft.com/office/drawing/2014/main" xmlns="" id="{209EEDB0-C5BD-F847-A09C-1C9B3355A033}"/>
              </a:ext>
            </a:extLst>
          </p:cNvPr>
          <p:cNvSpPr>
            <a:spLocks noGrp="1"/>
          </p:cNvSpPr>
          <p:nvPr>
            <p:ph type="body" idx="1"/>
          </p:nvPr>
        </p:nvSpPr>
        <p:spPr/>
        <p:txBody>
          <a:bodyPr>
            <a:normAutofit fontScale="40000" lnSpcReduction="20000"/>
          </a:bodyPr>
          <a:lstStyle/>
          <a:p>
            <a:pPr>
              <a:defRPr/>
            </a:pPr>
            <a:r>
              <a:rPr lang="en-US" dirty="0"/>
              <a:t>From the center for Climate Change Communication</a:t>
            </a:r>
          </a:p>
          <a:p>
            <a:pPr>
              <a:defRPr/>
            </a:pPr>
            <a:r>
              <a:rPr lang="en-US" dirty="0"/>
              <a:t>Increased temperature, rainfall variability and altered dynamics of reservoir populations are predicted to increase the transmission of some zoonotic diseases. Changes may permit establishment of novel imported infectious diseases in regions that were previously unable to support endemic transmission.</a:t>
            </a:r>
          </a:p>
          <a:p>
            <a:pPr>
              <a:defRPr/>
            </a:pPr>
            <a:r>
              <a:rPr lang="en-US" dirty="0"/>
              <a:t>• Changes likely to vary geographically. </a:t>
            </a:r>
          </a:p>
          <a:p>
            <a:pPr>
              <a:defRPr/>
            </a:pPr>
            <a:r>
              <a:rPr lang="en-US" dirty="0"/>
              <a:t>• Increased temperature shortens pathogen development time in vectors. This increases the duration of infectiousness, allowing for prolonged periods of transmission to humans.</a:t>
            </a:r>
          </a:p>
          <a:p>
            <a:pPr>
              <a:defRPr/>
            </a:pPr>
            <a:r>
              <a:rPr lang="en-US" dirty="0"/>
              <a:t>• Changes in climate may expand the geographic range and abundance in both vectors and reservoir hosts.</a:t>
            </a:r>
          </a:p>
          <a:p>
            <a:pPr>
              <a:defRPr/>
            </a:pPr>
            <a:r>
              <a:rPr lang="en-US" dirty="0"/>
              <a:t>• Warming and altered rainfall patterns may increase populations of reservoir animals and their predators (e.g., rabbits and foxes).</a:t>
            </a:r>
          </a:p>
          <a:p>
            <a:pPr>
              <a:defRPr/>
            </a:pPr>
            <a:r>
              <a:rPr lang="en-US" dirty="0"/>
              <a:t>• Early onset of favorable transmission conditions may prolong transmission cycles.</a:t>
            </a:r>
          </a:p>
          <a:p>
            <a:pPr>
              <a:defRPr/>
            </a:pPr>
            <a:r>
              <a:rPr lang="en-US" dirty="0"/>
              <a:t>• Flooding provides breeding habitats for vectors and reservoir hosts, increasing their abundance and geographic range, which may lead to more frequent outbreaks of diseases.</a:t>
            </a:r>
          </a:p>
          <a:p>
            <a:pPr>
              <a:defRPr/>
            </a:pPr>
            <a:r>
              <a:rPr lang="en-US" dirty="0"/>
              <a:t>• Increased risk of travel-associated illnesses.	</a:t>
            </a:r>
          </a:p>
          <a:p>
            <a:pPr>
              <a:defRPr/>
            </a:pPr>
            <a:r>
              <a:rPr lang="en-US" dirty="0"/>
              <a:t>- Mass migrations of climate refugees could increase human-to-human transmissions	</a:t>
            </a:r>
          </a:p>
          <a:p>
            <a:pPr>
              <a:defRPr/>
            </a:pPr>
            <a:r>
              <a:rPr lang="en-US" dirty="0"/>
              <a:t>Source: </a:t>
            </a:r>
            <a:r>
              <a:rPr lang="en-US" sz="1000" dirty="0"/>
              <a:t>Greer, Ng, </a:t>
            </a:r>
            <a:r>
              <a:rPr lang="en-US" sz="1000" dirty="0" err="1"/>
              <a:t>Fisman</a:t>
            </a:r>
            <a:r>
              <a:rPr lang="en-US" sz="1000" dirty="0"/>
              <a:t>, CMAJ 2008;178(6):715-22</a:t>
            </a:r>
          </a:p>
          <a:p>
            <a:pPr>
              <a:defRPr/>
            </a:pPr>
            <a:endParaRPr lang="en-US" sz="1000" dirty="0"/>
          </a:p>
          <a:p>
            <a:pPr>
              <a:defRPr/>
            </a:pPr>
            <a:r>
              <a:rPr lang="en-US" sz="1000" dirty="0"/>
              <a:t>Dengue: https://</a:t>
            </a:r>
            <a:r>
              <a:rPr lang="en-US" sz="1000" dirty="0" err="1"/>
              <a:t>www.ncbi.nlm.nih.gov</a:t>
            </a:r>
            <a:r>
              <a:rPr lang="en-US" sz="1000" dirty="0"/>
              <a:t>/</a:t>
            </a:r>
            <a:r>
              <a:rPr lang="en-US" sz="1000" dirty="0" err="1"/>
              <a:t>pmc</a:t>
            </a:r>
            <a:r>
              <a:rPr lang="en-US" sz="1000" dirty="0"/>
              <a:t>/articles/PMC3314069/  </a:t>
            </a:r>
          </a:p>
          <a:p>
            <a:pPr>
              <a:defRPr/>
            </a:pPr>
            <a:endParaRPr lang="en-US" sz="1000" dirty="0"/>
          </a:p>
          <a:p>
            <a:pPr>
              <a:defRPr/>
            </a:pPr>
            <a:r>
              <a:rPr lang="en-US" sz="1000" dirty="0" err="1"/>
              <a:t>Chikungunya</a:t>
            </a:r>
            <a:r>
              <a:rPr lang="en-US" sz="1000" dirty="0"/>
              <a:t>: “A viral illness that is spread by the bite of infected mosquitoes. The disease resembles dengue fever, and is characterized by severe, sometimes persistent joint pain (arthritis) as well as fever and rash. It is rarely life-threatening. </a:t>
            </a:r>
            <a:r>
              <a:rPr lang="en-US" u="sng" dirty="0">
                <a:ea typeface="+mn-ea"/>
                <a:cs typeface="+mn-cs"/>
              </a:rPr>
              <a:t>http://www.searo.who.int/en/Section10/Section2246.htm  </a:t>
            </a:r>
          </a:p>
          <a:p>
            <a:pPr>
              <a:defRPr/>
            </a:pPr>
            <a:r>
              <a:rPr lang="en-US" u="sng" dirty="0">
                <a:ea typeface="+mn-ea"/>
                <a:cs typeface="+mn-cs"/>
              </a:rPr>
              <a:t>Tularemia:</a:t>
            </a:r>
            <a:r>
              <a:rPr lang="en-US" dirty="0">
                <a:ea typeface="+mn-ea"/>
                <a:cs typeface="+mn-cs"/>
              </a:rPr>
              <a:t> a bacterial disease characterized by skin ulcers, swollen and painful lymph glands, inflamed eyes, soar throat, mouth sores, diarrhea or pneumonia. People can be infected through infected insect bites (ticks and deerflies), by handling infect animals, by eating or drinking contaminated food or water, or by inhaling airborne bacteria. It can be treated by antibiotics. http://</a:t>
            </a:r>
            <a:r>
              <a:rPr lang="en-US" dirty="0" err="1">
                <a:ea typeface="+mn-ea"/>
                <a:cs typeface="+mn-cs"/>
              </a:rPr>
              <a:t>www.bt.cdc.gov/agent/tularemia/faq.asp</a:t>
            </a:r>
            <a:endParaRPr lang="en-US" u="sng" dirty="0">
              <a:ea typeface="+mn-ea"/>
              <a:cs typeface="+mn-cs"/>
            </a:endParaRPr>
          </a:p>
          <a:p>
            <a:pPr>
              <a:defRPr/>
            </a:pPr>
            <a:r>
              <a:rPr lang="en-US" u="sng" dirty="0">
                <a:ea typeface="+mn-ea"/>
                <a:cs typeface="+mn-cs"/>
              </a:rPr>
              <a:t>Dengue Fever</a:t>
            </a:r>
            <a:r>
              <a:rPr lang="en-US" dirty="0">
                <a:ea typeface="+mn-ea"/>
                <a:cs typeface="+mn-cs"/>
              </a:rPr>
              <a:t>: This viral disease is transmitted by mosquitoes. It can be fatal if unrecognized or not properly treated. Symptoms include high fever, severe headache, join pain. The disease is most prevalent in tropical regions. http://</a:t>
            </a:r>
            <a:r>
              <a:rPr lang="en-US" dirty="0" err="1">
                <a:ea typeface="+mn-ea"/>
                <a:cs typeface="+mn-cs"/>
              </a:rPr>
              <a:t>www.cdc.gov/dengue/fAQFacts/index.html</a:t>
            </a:r>
            <a:endParaRPr lang="en-US" sz="1000" dirty="0"/>
          </a:p>
          <a:p>
            <a:pPr>
              <a:defRPr/>
            </a:pPr>
            <a:endParaRPr lang="en-US" sz="1000" dirty="0"/>
          </a:p>
          <a:p>
            <a:pPr>
              <a:defRPr/>
            </a:pPr>
            <a:r>
              <a:rPr lang="en-US" sz="1000" dirty="0"/>
              <a:t>Malaria:</a:t>
            </a:r>
            <a:r>
              <a:rPr lang="en-US" sz="1000" dirty="0">
                <a:ea typeface="+mn-ea"/>
                <a:cs typeface="+mn-cs"/>
              </a:rPr>
              <a:t> </a:t>
            </a:r>
          </a:p>
          <a:p>
            <a:pPr>
              <a:defRPr/>
            </a:pPr>
            <a:r>
              <a:rPr lang="en-US" sz="1000" dirty="0">
                <a:ea typeface="+mn-ea"/>
                <a:cs typeface="+mn-cs"/>
              </a:rPr>
              <a:t>It’s not just the direct, highly visible impacts of flooding, drought, hurricanes and heat waves that comprise the health threats posed by global warming. Rising temperatures and changing weather patterns will also have a number of secondary impacts that could jeopardize human well-being in regions across the globe. </a:t>
            </a:r>
          </a:p>
          <a:p>
            <a:pPr marL="228600" indent="-228600">
              <a:lnSpc>
                <a:spcPct val="90000"/>
              </a:lnSpc>
              <a:defRPr/>
            </a:pPr>
            <a:endParaRPr lang="en-US" sz="1000" dirty="0">
              <a:ea typeface="+mn-ea"/>
              <a:cs typeface="+mn-cs"/>
            </a:endParaRPr>
          </a:p>
          <a:p>
            <a:pPr marL="228600" indent="-228600">
              <a:lnSpc>
                <a:spcPct val="90000"/>
              </a:lnSpc>
              <a:defRPr/>
            </a:pPr>
            <a:r>
              <a:rPr lang="en-US" sz="1000" dirty="0">
                <a:ea typeface="+mn-ea"/>
                <a:cs typeface="+mn-cs"/>
              </a:rPr>
              <a:t>The spread of infectious diseases is one example of such secondary impacts. Mosquitoes, which can carry malaria and other diseases, are highly sensitive to temperature changes. Higher temperatures boost their reproductive and biting rates, lengthen their breeding season, and shorten the time it takes for the malarial pathogen to mature to an infectious state. Increasing temperatures may also expand the viable range of mosquitoes to higher elevations and more northern latitudes, potentially putting at risk previously unexposed populations. </a:t>
            </a:r>
          </a:p>
          <a:p>
            <a:pPr marL="228600" indent="-228600">
              <a:lnSpc>
                <a:spcPct val="90000"/>
              </a:lnSpc>
              <a:defRPr/>
            </a:pPr>
            <a:endParaRPr lang="en-US" sz="1000" dirty="0">
              <a:ea typeface="+mn-ea"/>
              <a:cs typeface="+mn-cs"/>
            </a:endParaRPr>
          </a:p>
          <a:p>
            <a:pPr marL="228600" indent="-228600">
              <a:lnSpc>
                <a:spcPct val="90000"/>
              </a:lnSpc>
              <a:defRPr/>
            </a:pPr>
            <a:r>
              <a:rPr lang="en-US" sz="1000" dirty="0">
                <a:ea typeface="+mn-ea"/>
                <a:cs typeface="+mn-cs"/>
              </a:rPr>
              <a:t>Along with rising temperatures, changes in precipitation can also lead to the spread of malaria, with floods potentially triggering outbreaks as they leave behind vector breeding sites. (1)</a:t>
            </a:r>
          </a:p>
          <a:p>
            <a:pPr marL="228600" indent="-228600">
              <a:lnSpc>
                <a:spcPct val="90000"/>
              </a:lnSpc>
              <a:defRPr/>
            </a:pPr>
            <a:endParaRPr lang="en-US" sz="1000" dirty="0">
              <a:ea typeface="+mn-ea"/>
              <a:cs typeface="+mn-cs"/>
            </a:endParaRPr>
          </a:p>
          <a:p>
            <a:pPr marL="228600" indent="-228600">
              <a:lnSpc>
                <a:spcPct val="90000"/>
              </a:lnSpc>
              <a:defRPr/>
            </a:pPr>
            <a:r>
              <a:rPr lang="en-US" sz="1000" dirty="0">
                <a:ea typeface="+mn-ea"/>
                <a:cs typeface="+mn-cs"/>
              </a:rPr>
              <a:t>Each year, approximately 500 million people are infected with malaria, of which approximately 1 million die from the disease.(2) As global warming continues, some estimates predict that as many as 90 to 200 million additional people may be at risk of malaria by the later half of this century.(3) </a:t>
            </a:r>
          </a:p>
          <a:p>
            <a:pPr marL="228600" indent="-228600">
              <a:lnSpc>
                <a:spcPct val="90000"/>
              </a:lnSpc>
              <a:defRPr/>
            </a:pPr>
            <a:endParaRPr lang="en-US" sz="1000" dirty="0">
              <a:ea typeface="+mn-ea"/>
              <a:cs typeface="+mn-cs"/>
            </a:endParaRPr>
          </a:p>
          <a:p>
            <a:pPr marL="228600" indent="-228600">
              <a:lnSpc>
                <a:spcPct val="90000"/>
              </a:lnSpc>
              <a:defRPr/>
            </a:pPr>
            <a:r>
              <a:rPr lang="en-US" sz="1000" dirty="0">
                <a:ea typeface="+mn-ea"/>
                <a:cs typeface="+mn-cs"/>
              </a:rPr>
              <a:t>References:</a:t>
            </a:r>
          </a:p>
          <a:p>
            <a:pPr marL="228600" indent="-228600">
              <a:lnSpc>
                <a:spcPct val="90000"/>
              </a:lnSpc>
              <a:defRPr/>
            </a:pPr>
            <a:r>
              <a:rPr lang="en-US" sz="1000" dirty="0">
                <a:ea typeface="+mn-ea"/>
                <a:cs typeface="+mn-cs"/>
              </a:rPr>
              <a:t>(1)Epstein PR. Climate Change and Human Health. </a:t>
            </a:r>
            <a:r>
              <a:rPr lang="en-US" sz="1000" i="1" dirty="0">
                <a:ea typeface="+mn-ea"/>
                <a:cs typeface="+mn-cs"/>
              </a:rPr>
              <a:t>New Eng J Med. </a:t>
            </a:r>
            <a:r>
              <a:rPr lang="en-US" sz="1000" dirty="0">
                <a:ea typeface="+mn-ea"/>
                <a:cs typeface="+mn-cs"/>
              </a:rPr>
              <a:t>2005; 353(14): 1433-1436. </a:t>
            </a:r>
          </a:p>
          <a:p>
            <a:pPr marL="228600" indent="-228600">
              <a:lnSpc>
                <a:spcPct val="90000"/>
              </a:lnSpc>
              <a:defRPr/>
            </a:pPr>
            <a:r>
              <a:rPr lang="en-US" sz="1000" dirty="0">
                <a:ea typeface="+mn-ea"/>
                <a:cs typeface="+mn-cs"/>
              </a:rPr>
              <a:t>(2) Greenwood BM, </a:t>
            </a:r>
            <a:r>
              <a:rPr lang="en-US" sz="1000" dirty="0" err="1">
                <a:ea typeface="+mn-ea"/>
                <a:cs typeface="+mn-cs"/>
              </a:rPr>
              <a:t>Bojang</a:t>
            </a:r>
            <a:r>
              <a:rPr lang="en-US" sz="1000" dirty="0">
                <a:ea typeface="+mn-ea"/>
                <a:cs typeface="+mn-cs"/>
              </a:rPr>
              <a:t> K, </a:t>
            </a:r>
            <a:r>
              <a:rPr lang="en-US" sz="1000" dirty="0" err="1">
                <a:ea typeface="+mn-ea"/>
                <a:cs typeface="+mn-cs"/>
              </a:rPr>
              <a:t>Whitty</a:t>
            </a:r>
            <a:r>
              <a:rPr lang="en-US" sz="1000" dirty="0">
                <a:ea typeface="+mn-ea"/>
                <a:cs typeface="+mn-cs"/>
              </a:rPr>
              <a:t> C, </a:t>
            </a:r>
            <a:r>
              <a:rPr lang="en-US" sz="1000" dirty="0" err="1">
                <a:ea typeface="+mn-ea"/>
                <a:cs typeface="+mn-cs"/>
              </a:rPr>
              <a:t>Targett</a:t>
            </a:r>
            <a:r>
              <a:rPr lang="en-US" sz="1000" dirty="0">
                <a:ea typeface="+mn-ea"/>
                <a:cs typeface="+mn-cs"/>
              </a:rPr>
              <a:t> GAT. Malaria. </a:t>
            </a:r>
            <a:r>
              <a:rPr lang="en-US" sz="1000" i="1" dirty="0">
                <a:ea typeface="+mn-ea"/>
                <a:cs typeface="+mn-cs"/>
              </a:rPr>
              <a:t>Lancet</a:t>
            </a:r>
            <a:r>
              <a:rPr lang="en-US" sz="1000" dirty="0">
                <a:ea typeface="+mn-ea"/>
                <a:cs typeface="+mn-cs"/>
              </a:rPr>
              <a:t>. 2005; 365: 1487-1498.</a:t>
            </a:r>
          </a:p>
          <a:p>
            <a:pPr marL="228600" indent="-228600">
              <a:lnSpc>
                <a:spcPct val="90000"/>
              </a:lnSpc>
              <a:defRPr/>
            </a:pPr>
            <a:r>
              <a:rPr lang="en-US" sz="1000" dirty="0">
                <a:ea typeface="+mn-ea"/>
                <a:cs typeface="+mn-cs"/>
              </a:rPr>
              <a:t>(3) Van </a:t>
            </a:r>
            <a:r>
              <a:rPr lang="en-US" sz="1000" dirty="0" err="1">
                <a:ea typeface="+mn-ea"/>
                <a:cs typeface="+mn-cs"/>
              </a:rPr>
              <a:t>Lieshout</a:t>
            </a:r>
            <a:r>
              <a:rPr lang="en-US" sz="1000" dirty="0">
                <a:ea typeface="+mn-ea"/>
                <a:cs typeface="+mn-cs"/>
              </a:rPr>
              <a:t> M, </a:t>
            </a:r>
            <a:r>
              <a:rPr lang="en-US" sz="1000" dirty="0" err="1">
                <a:ea typeface="+mn-ea"/>
                <a:cs typeface="+mn-cs"/>
              </a:rPr>
              <a:t>Kovats</a:t>
            </a:r>
            <a:r>
              <a:rPr lang="en-US" sz="1000" dirty="0">
                <a:ea typeface="+mn-ea"/>
                <a:cs typeface="+mn-cs"/>
              </a:rPr>
              <a:t> RS, Livermore MT, Martens P. Climate Change and Malaria: Analysis of the SRES Climate and Socio-Economic Scenarios. </a:t>
            </a:r>
            <a:r>
              <a:rPr lang="en-US" sz="1000" i="1" dirty="0">
                <a:ea typeface="+mn-ea"/>
                <a:cs typeface="+mn-cs"/>
              </a:rPr>
              <a:t>Global Environmental Change</a:t>
            </a:r>
            <a:r>
              <a:rPr lang="en-US" sz="1000" dirty="0">
                <a:ea typeface="+mn-ea"/>
                <a:cs typeface="+mn-cs"/>
              </a:rPr>
              <a:t>. 2004; 14: 87 – 99 </a:t>
            </a:r>
          </a:p>
          <a:p>
            <a:pPr marL="228600" indent="-228600">
              <a:lnSpc>
                <a:spcPct val="90000"/>
              </a:lnSpc>
              <a:defRPr/>
            </a:pPr>
            <a:r>
              <a:rPr lang="en-US" sz="1000" dirty="0">
                <a:ea typeface="+mn-ea"/>
                <a:cs typeface="+mn-cs"/>
              </a:rPr>
              <a:t>(4) Map: UNEP/GRID-</a:t>
            </a:r>
            <a:r>
              <a:rPr lang="en-US" sz="1000" dirty="0" err="1">
                <a:ea typeface="+mn-ea"/>
                <a:cs typeface="+mn-cs"/>
              </a:rPr>
              <a:t>Arendal</a:t>
            </a:r>
            <a:r>
              <a:rPr lang="en-US" sz="1000" dirty="0">
                <a:ea typeface="+mn-ea"/>
                <a:cs typeface="+mn-cs"/>
              </a:rPr>
              <a:t>. Climate change and Malaria, scenario for 2050. UNEP/GRID-</a:t>
            </a:r>
            <a:r>
              <a:rPr lang="en-US" sz="1000" dirty="0" err="1">
                <a:ea typeface="+mn-ea"/>
                <a:cs typeface="+mn-cs"/>
              </a:rPr>
              <a:t>Arendal</a:t>
            </a:r>
            <a:r>
              <a:rPr lang="en-US" sz="1000" dirty="0">
                <a:ea typeface="+mn-ea"/>
                <a:cs typeface="+mn-cs"/>
              </a:rPr>
              <a:t> Maps and Graphics Library. 2005. Available at: </a:t>
            </a:r>
            <a:r>
              <a:rPr lang="en-US" sz="1000" dirty="0">
                <a:ea typeface="+mn-ea"/>
                <a:cs typeface="+mn-cs"/>
                <a:hlinkClick r:id="rId3"/>
              </a:rPr>
              <a:t>http://maps.grida.no/go/graphic/climate_change_and_malaria_scenario_for_2050</a:t>
            </a:r>
            <a:r>
              <a:rPr lang="en-US" sz="1000" dirty="0">
                <a:ea typeface="+mn-ea"/>
                <a:cs typeface="+mn-cs"/>
              </a:rPr>
              <a:t>. Accessed February 07, 2007.</a:t>
            </a:r>
          </a:p>
          <a:p>
            <a:pPr marL="228600" indent="-228600">
              <a:lnSpc>
                <a:spcPct val="90000"/>
              </a:lnSpc>
              <a:defRPr/>
            </a:pPr>
            <a:r>
              <a:rPr lang="en-US" sz="1000" dirty="0">
                <a:ea typeface="+mn-ea"/>
                <a:cs typeface="+mn-cs"/>
              </a:rPr>
              <a:t>(5) Figure: Epstein PR and Mills E (eds.) </a:t>
            </a:r>
            <a:r>
              <a:rPr lang="en-US" sz="1000" i="1" dirty="0">
                <a:ea typeface="+mn-ea"/>
                <a:cs typeface="+mn-cs"/>
              </a:rPr>
              <a:t>Climate Change Futures: Health, Ecological and Economic Dimensions</a:t>
            </a:r>
            <a:r>
              <a:rPr lang="en-US" sz="1000" dirty="0">
                <a:ea typeface="+mn-ea"/>
                <a:cs typeface="+mn-cs"/>
              </a:rPr>
              <a:t>.  The Center for Health and the Global Environment, Harvard Medical School, 2005.</a:t>
            </a:r>
          </a:p>
          <a:p>
            <a:pPr>
              <a:defRPr/>
            </a:pPr>
            <a:endParaRPr lang="en-US" sz="1000" dirty="0"/>
          </a:p>
          <a:p>
            <a:pPr>
              <a:defRPr/>
            </a:pPr>
            <a:r>
              <a:rPr lang="en-US" sz="1000" dirty="0">
                <a:latin typeface="Corbel" charset="0"/>
              </a:rPr>
              <a:t>Dengue fever is also expected to increase in prevalence as a result of global warming. In 1990, approximately 30% of the world’s population, 1.5 billion people, lived in regions where the estimated risk of dengue transmission was greater than 50%. By 2085, an estimated 50% to 60% of the projected world population, 5-6 billion people, would be at risk of dengue transmission, compared with 3.5 billion people (or 30% of world population) if climate change did not occur.(1)</a:t>
            </a:r>
          </a:p>
          <a:p>
            <a:pPr>
              <a:defRPr/>
            </a:pPr>
            <a:endParaRPr lang="en-US" sz="1000" dirty="0">
              <a:latin typeface="Corbel" charset="0"/>
            </a:endParaRPr>
          </a:p>
          <a:p>
            <a:pPr>
              <a:defRPr/>
            </a:pPr>
            <a:r>
              <a:rPr lang="en-US" sz="1000" dirty="0">
                <a:latin typeface="Corbel" charset="0"/>
              </a:rPr>
              <a:t>References:</a:t>
            </a:r>
          </a:p>
          <a:p>
            <a:pPr>
              <a:defRPr/>
            </a:pPr>
            <a:r>
              <a:rPr lang="en-US" sz="1000" dirty="0">
                <a:latin typeface="Corbel" charset="0"/>
              </a:rPr>
              <a:t>(1) Hales S, de Wet N, </a:t>
            </a:r>
            <a:r>
              <a:rPr lang="en-US" sz="1000" dirty="0" err="1">
                <a:latin typeface="Corbel" charset="0"/>
              </a:rPr>
              <a:t>Maindonald</a:t>
            </a:r>
            <a:r>
              <a:rPr lang="en-US" sz="1000" dirty="0">
                <a:latin typeface="Corbel" charset="0"/>
              </a:rPr>
              <a:t> J, Woodward A. Potential Effect of Population and Climate Changes on Global Distribution of Dengue Fever: an Empirical Model. </a:t>
            </a:r>
            <a:r>
              <a:rPr lang="en-US" sz="1000" i="1" dirty="0">
                <a:latin typeface="Corbel" charset="0"/>
              </a:rPr>
              <a:t>Lancet</a:t>
            </a:r>
            <a:r>
              <a:rPr lang="en-US" sz="1000" dirty="0">
                <a:latin typeface="Corbel" charset="0"/>
              </a:rPr>
              <a:t>. 2002; 360: 830-834. </a:t>
            </a:r>
            <a:endParaRPr lang="en-US" sz="1000" dirty="0"/>
          </a:p>
          <a:p>
            <a:pPr>
              <a:defRPr/>
            </a:pPr>
            <a:endParaRPr lang="en-US" sz="1000" dirty="0"/>
          </a:p>
          <a:p>
            <a:pPr>
              <a:defRPr/>
            </a:pPr>
            <a:r>
              <a:rPr lang="en-US" sz="1000" dirty="0"/>
              <a:t>Photos:</a:t>
            </a:r>
          </a:p>
          <a:p>
            <a:pPr>
              <a:defRPr/>
            </a:pPr>
            <a:r>
              <a:rPr lang="en-US" sz="1000" dirty="0"/>
              <a:t>CDC, Climate Change and Public Health, Vector Borne and </a:t>
            </a:r>
            <a:r>
              <a:rPr lang="en-US" sz="1000" dirty="0" err="1"/>
              <a:t>Zoonotic</a:t>
            </a:r>
            <a:r>
              <a:rPr lang="en-US" sz="1000" dirty="0"/>
              <a:t> Diseases: http://</a:t>
            </a:r>
            <a:r>
              <a:rPr lang="en-US" sz="1000" dirty="0" err="1"/>
              <a:t>www.cdc.gov/climatechange/effects/vectorborne.htm</a:t>
            </a:r>
            <a:endParaRPr lang="en-US" dirty="0"/>
          </a:p>
          <a:p>
            <a:pPr>
              <a:defRPr/>
            </a:pPr>
            <a:r>
              <a:rPr lang="en-US" dirty="0"/>
              <a:t>Tick: USDA, http://www.ars.usda.gov/is/graphics/photos/mar98/k8002-3.htm</a:t>
            </a:r>
          </a:p>
        </p:txBody>
      </p:sp>
      <p:sp>
        <p:nvSpPr>
          <p:cNvPr id="64515" name="Slide Number Placeholder 3">
            <a:extLst>
              <a:ext uri="{FF2B5EF4-FFF2-40B4-BE49-F238E27FC236}">
                <a16:creationId xmlns:a16="http://schemas.microsoft.com/office/drawing/2014/main" xmlns="" id="{9D3E8487-91CA-1642-91D6-D1D15DFE98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3DC85CA-219C-EA4E-B7B4-134DFE0EED3B}" type="slidenum">
              <a:rPr lang="en-US" altLang="en-US" sz="1200" smtClean="0"/>
              <a:pPr/>
              <a:t>20</a:t>
            </a:fld>
            <a:endParaRPr lang="en-US" altLang="en-US" sz="1200"/>
          </a:p>
        </p:txBody>
      </p:sp>
    </p:spTree>
    <p:extLst>
      <p:ext uri="{BB962C8B-B14F-4D97-AF65-F5344CB8AC3E}">
        <p14:creationId xmlns:p14="http://schemas.microsoft.com/office/powerpoint/2010/main" val="2448954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xmlns="" id="{AACC4F3A-A096-8E48-8C3C-25BBA791592F}"/>
              </a:ext>
            </a:extLst>
          </p:cNvPr>
          <p:cNvSpPr>
            <a:spLocks noGrp="1" noRot="1" noChangeAspect="1" noTextEdit="1"/>
          </p:cNvSpPr>
          <p:nvPr>
            <p:ph type="sldImg"/>
          </p:nvPr>
        </p:nvSpPr>
        <p:spPr>
          <a:xfrm>
            <a:off x="381000" y="685800"/>
            <a:ext cx="6096000" cy="3429000"/>
          </a:xfrm>
          <a:ln/>
        </p:spPr>
      </p:sp>
      <p:sp>
        <p:nvSpPr>
          <p:cNvPr id="66562" name="Notes Placeholder 2">
            <a:extLst>
              <a:ext uri="{FF2B5EF4-FFF2-40B4-BE49-F238E27FC236}">
                <a16:creationId xmlns:a16="http://schemas.microsoft.com/office/drawing/2014/main" xmlns="" id="{859C3E81-3403-A64D-AFCD-97227D0A79E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a:latin typeface="Times New Roman" panose="02020603050405020304" pitchFamily="18" charset="0"/>
                <a:ea typeface="ＭＳ Ｐゴシック" panose="020B0600070205080204" pitchFamily="34" charset="-128"/>
              </a:rPr>
              <a:t>Photo: ABC news/Getty images, found at http://abcnews.go.com/blogs/technology/2012/07/whos-most-to-blame-for-global-warming/  1/27/13</a:t>
            </a:r>
          </a:p>
          <a:p>
            <a:pPr>
              <a:lnSpc>
                <a:spcPct val="90000"/>
              </a:lnSpc>
            </a:pPr>
            <a:endParaRPr lang="en-US" altLang="en-US">
              <a:latin typeface="Times New Roman" panose="02020603050405020304" pitchFamily="18" charset="0"/>
              <a:ea typeface="ＭＳ Ｐゴシック" panose="020B0600070205080204" pitchFamily="34" charset="-128"/>
            </a:endParaRPr>
          </a:p>
          <a:p>
            <a:pPr>
              <a:lnSpc>
                <a:spcPct val="90000"/>
              </a:lnSpc>
            </a:pPr>
            <a:endParaRPr lang="en-US" altLang="en-US">
              <a:latin typeface="Times New Roman" panose="02020603050405020304" pitchFamily="18" charset="0"/>
              <a:ea typeface="ＭＳ Ｐゴシック" panose="020B0600070205080204" pitchFamily="34" charset="-128"/>
            </a:endParaRPr>
          </a:p>
        </p:txBody>
      </p:sp>
      <p:sp>
        <p:nvSpPr>
          <p:cNvPr id="66563" name="Slide Number Placeholder 3">
            <a:extLst>
              <a:ext uri="{FF2B5EF4-FFF2-40B4-BE49-F238E27FC236}">
                <a16:creationId xmlns:a16="http://schemas.microsoft.com/office/drawing/2014/main" xmlns="" id="{546F3127-F561-E047-A761-E7ED2520807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F150AEC-A828-904C-AD25-359CF62F6270}" type="slidenum">
              <a:rPr lang="en-US" altLang="en-US" sz="1200" smtClean="0"/>
              <a:pPr/>
              <a:t>21</a:t>
            </a:fld>
            <a:endParaRPr lang="en-US" altLang="en-US" sz="1200"/>
          </a:p>
        </p:txBody>
      </p:sp>
    </p:spTree>
    <p:extLst>
      <p:ext uri="{BB962C8B-B14F-4D97-AF65-F5344CB8AC3E}">
        <p14:creationId xmlns:p14="http://schemas.microsoft.com/office/powerpoint/2010/main" val="3266225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xmlns="" id="{095B7627-D001-2A43-8A18-1C38034C5219}"/>
              </a:ext>
            </a:extLst>
          </p:cNvPr>
          <p:cNvSpPr>
            <a:spLocks noGrp="1" noRot="1" noChangeAspect="1" noTextEdit="1"/>
          </p:cNvSpPr>
          <p:nvPr>
            <p:ph type="sldImg"/>
          </p:nvPr>
        </p:nvSpPr>
        <p:spPr>
          <a:xfrm>
            <a:off x="381000" y="685800"/>
            <a:ext cx="6096000" cy="3429000"/>
          </a:xfrm>
          <a:ln/>
        </p:spPr>
      </p:sp>
      <p:sp>
        <p:nvSpPr>
          <p:cNvPr id="68610" name="Notes Placeholder 2">
            <a:extLst>
              <a:ext uri="{FF2B5EF4-FFF2-40B4-BE49-F238E27FC236}">
                <a16:creationId xmlns:a16="http://schemas.microsoft.com/office/drawing/2014/main" xmlns="" id="{9E3A4913-5C32-7D44-B41D-BD253901916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altLang="en-US" sz="1100" dirty="0">
                <a:latin typeface="Times New Roman" panose="02020603050405020304" pitchFamily="18" charset="0"/>
                <a:ea typeface="ＭＳ Ｐゴシック" panose="020B0600070205080204" pitchFamily="34" charset="-128"/>
              </a:rPr>
              <a:t>http://</a:t>
            </a:r>
            <a:r>
              <a:rPr lang="en-US" altLang="en-US" sz="1100" dirty="0" err="1">
                <a:latin typeface="Times New Roman" panose="02020603050405020304" pitchFamily="18" charset="0"/>
                <a:ea typeface="ＭＳ Ｐゴシック" panose="020B0600070205080204" pitchFamily="34" charset="-128"/>
              </a:rPr>
              <a:t>www.nytimes.com</a:t>
            </a:r>
            <a:r>
              <a:rPr lang="en-US" altLang="en-US" sz="1100" dirty="0">
                <a:latin typeface="Times New Roman" panose="02020603050405020304" pitchFamily="18" charset="0"/>
                <a:ea typeface="ＭＳ Ｐゴシック" panose="020B0600070205080204" pitchFamily="34" charset="-128"/>
              </a:rPr>
              <a:t>/2013/05/19/opinion/</a:t>
            </a:r>
            <a:r>
              <a:rPr lang="en-US" altLang="en-US" sz="1100" dirty="0" err="1">
                <a:latin typeface="Times New Roman" panose="02020603050405020304" pitchFamily="18" charset="0"/>
                <a:ea typeface="ＭＳ Ｐゴシック" panose="020B0600070205080204" pitchFamily="34" charset="-128"/>
              </a:rPr>
              <a:t>sunday</a:t>
            </a:r>
            <a:r>
              <a:rPr lang="en-US" altLang="en-US" sz="1100" dirty="0">
                <a:latin typeface="Times New Roman" panose="02020603050405020304" pitchFamily="18" charset="0"/>
                <a:ea typeface="ＭＳ Ｐゴシック" panose="020B0600070205080204" pitchFamily="34" charset="-128"/>
              </a:rPr>
              <a:t>/</a:t>
            </a:r>
            <a:r>
              <a:rPr lang="en-US" altLang="en-US" sz="1100" dirty="0" err="1">
                <a:latin typeface="Times New Roman" panose="02020603050405020304" pitchFamily="18" charset="0"/>
                <a:ea typeface="ＭＳ Ｐゴシック" panose="020B0600070205080204" pitchFamily="34" charset="-128"/>
              </a:rPr>
              <a:t>friedman-without-water-revolution.html?pagewanted</a:t>
            </a:r>
            <a:r>
              <a:rPr lang="en-US" altLang="en-US" sz="1100" dirty="0">
                <a:latin typeface="Times New Roman" panose="02020603050405020304" pitchFamily="18" charset="0"/>
                <a:ea typeface="ＭＳ Ｐゴシック" panose="020B0600070205080204" pitchFamily="34" charset="-128"/>
              </a:rPr>
              <a:t>=</a:t>
            </a:r>
            <a:r>
              <a:rPr lang="en-US" altLang="en-US" sz="1100" dirty="0" err="1">
                <a:latin typeface="Times New Roman" panose="02020603050405020304" pitchFamily="18" charset="0"/>
                <a:ea typeface="ＭＳ Ｐゴシック" panose="020B0600070205080204" pitchFamily="34" charset="-128"/>
              </a:rPr>
              <a:t>all&amp;_r</a:t>
            </a:r>
            <a:r>
              <a:rPr lang="en-US" altLang="en-US" sz="1100" dirty="0">
                <a:latin typeface="Times New Roman" panose="02020603050405020304" pitchFamily="18" charset="0"/>
                <a:ea typeface="ＭＳ Ｐゴシック" panose="020B0600070205080204" pitchFamily="34" charset="-128"/>
              </a:rPr>
              <a:t>=0</a:t>
            </a:r>
          </a:p>
          <a:p>
            <a:pPr>
              <a:lnSpc>
                <a:spcPct val="80000"/>
              </a:lnSpc>
            </a:pPr>
            <a:endParaRPr lang="en-US" altLang="en-US" sz="1100" dirty="0">
              <a:latin typeface="Times New Roman" panose="02020603050405020304" pitchFamily="18" charset="0"/>
              <a:ea typeface="ＭＳ Ｐゴシック" panose="020B0600070205080204" pitchFamily="34" charset="-128"/>
            </a:endParaRPr>
          </a:p>
          <a:p>
            <a:pPr>
              <a:lnSpc>
                <a:spcPct val="80000"/>
              </a:lnSpc>
            </a:pPr>
            <a:r>
              <a:rPr lang="en-US" altLang="en-US" sz="1100" dirty="0">
                <a:latin typeface="Times New Roman" panose="02020603050405020304" pitchFamily="18" charset="0"/>
                <a:ea typeface="ＭＳ Ｐゴシック" panose="020B0600070205080204" pitchFamily="34" charset="-128"/>
              </a:rPr>
              <a:t>I came here to write my column and work on a film for the Showtime series, </a:t>
            </a:r>
            <a:r>
              <a:rPr lang="ja-JP" altLang="en-US" sz="1100" dirty="0">
                <a:latin typeface="Times New Roman" panose="02020603050405020304" pitchFamily="18" charset="0"/>
                <a:ea typeface="ＭＳ Ｐゴシック" panose="020B0600070205080204" pitchFamily="34" charset="-128"/>
              </a:rPr>
              <a:t>“</a:t>
            </a:r>
            <a:r>
              <a:rPr lang="en-US" altLang="ja-JP" sz="1100" dirty="0">
                <a:latin typeface="Times New Roman" panose="02020603050405020304" pitchFamily="18" charset="0"/>
                <a:ea typeface="ＭＳ Ｐゴシック" panose="020B0600070205080204" pitchFamily="34" charset="-128"/>
              </a:rPr>
              <a:t>Years of Living Dangerously,</a:t>
            </a:r>
            <a:r>
              <a:rPr lang="ja-JP" altLang="en-US" sz="1100" dirty="0">
                <a:latin typeface="Times New Roman" panose="02020603050405020304" pitchFamily="18" charset="0"/>
                <a:ea typeface="ＭＳ Ｐゴシック" panose="020B0600070205080204" pitchFamily="34" charset="-128"/>
              </a:rPr>
              <a:t>”</a:t>
            </a:r>
            <a:r>
              <a:rPr lang="en-US" altLang="ja-JP" sz="1100" dirty="0">
                <a:latin typeface="Times New Roman" panose="02020603050405020304" pitchFamily="18" charset="0"/>
                <a:ea typeface="ＭＳ Ｐゴシック" panose="020B0600070205080204" pitchFamily="34" charset="-128"/>
              </a:rPr>
              <a:t> about the </a:t>
            </a:r>
            <a:r>
              <a:rPr lang="ja-JP" altLang="en-US" sz="1100" dirty="0">
                <a:latin typeface="Times New Roman" panose="02020603050405020304" pitchFamily="18" charset="0"/>
                <a:ea typeface="ＭＳ Ｐゴシック" panose="020B0600070205080204" pitchFamily="34" charset="-128"/>
              </a:rPr>
              <a:t>“</a:t>
            </a:r>
            <a:r>
              <a:rPr lang="en-US" altLang="ja-JP" sz="1100" dirty="0" err="1">
                <a:latin typeface="Times New Roman" panose="02020603050405020304" pitchFamily="18" charset="0"/>
                <a:ea typeface="ＭＳ Ｐゴシック" panose="020B0600070205080204" pitchFamily="34" charset="-128"/>
              </a:rPr>
              <a:t>Jafaf</a:t>
            </a:r>
            <a:r>
              <a:rPr lang="en-US" altLang="ja-JP" sz="1100" dirty="0">
                <a:latin typeface="Times New Roman" panose="02020603050405020304" pitchFamily="18" charset="0"/>
                <a:ea typeface="ＭＳ Ｐゴシック" panose="020B0600070205080204" pitchFamily="34" charset="-128"/>
              </a:rPr>
              <a:t>,</a:t>
            </a:r>
            <a:r>
              <a:rPr lang="ja-JP" altLang="en-US" sz="1100" dirty="0">
                <a:latin typeface="Times New Roman" panose="02020603050405020304" pitchFamily="18" charset="0"/>
                <a:ea typeface="ＭＳ Ｐゴシック" panose="020B0600070205080204" pitchFamily="34" charset="-128"/>
              </a:rPr>
              <a:t>”</a:t>
            </a:r>
            <a:r>
              <a:rPr lang="en-US" altLang="ja-JP" sz="1100" dirty="0">
                <a:latin typeface="Times New Roman" panose="02020603050405020304" pitchFamily="18" charset="0"/>
                <a:ea typeface="ＭＳ Ｐゴシック" panose="020B0600070205080204" pitchFamily="34" charset="-128"/>
              </a:rPr>
              <a:t> or drought, one of the key drivers of the Syrian war. In an age of climate change, we</a:t>
            </a:r>
            <a:r>
              <a:rPr lang="ja-JP" altLang="en-US" sz="1100" dirty="0">
                <a:latin typeface="Times New Roman" panose="02020603050405020304" pitchFamily="18" charset="0"/>
                <a:ea typeface="ＭＳ Ｐゴシック" panose="020B0600070205080204" pitchFamily="34" charset="-128"/>
              </a:rPr>
              <a:t>’</a:t>
            </a:r>
            <a:r>
              <a:rPr lang="en-US" altLang="ja-JP" sz="1100" dirty="0">
                <a:latin typeface="Times New Roman" panose="02020603050405020304" pitchFamily="18" charset="0"/>
                <a:ea typeface="ＭＳ Ｐゴシック" panose="020B0600070205080204" pitchFamily="34" charset="-128"/>
              </a:rPr>
              <a:t>re likely to see many more such conflicts.</a:t>
            </a:r>
          </a:p>
          <a:p>
            <a:pPr>
              <a:lnSpc>
                <a:spcPct val="80000"/>
              </a:lnSpc>
            </a:pPr>
            <a:endParaRPr lang="en-US" altLang="en-US" sz="1100" dirty="0">
              <a:latin typeface="Times New Roman" panose="02020603050405020304" pitchFamily="18" charset="0"/>
              <a:ea typeface="ＭＳ Ｐゴシック" panose="020B0600070205080204" pitchFamily="34" charset="-128"/>
            </a:endParaRPr>
          </a:p>
          <a:p>
            <a:pPr>
              <a:lnSpc>
                <a:spcPct val="80000"/>
              </a:lnSpc>
            </a:pPr>
            <a:r>
              <a:rPr lang="ja-JP" altLang="en-US" sz="1100" dirty="0">
                <a:latin typeface="Times New Roman" panose="02020603050405020304" pitchFamily="18" charset="0"/>
                <a:ea typeface="ＭＳ Ｐゴシック" panose="020B0600070205080204" pitchFamily="34" charset="-128"/>
              </a:rPr>
              <a:t>“</a:t>
            </a:r>
            <a:r>
              <a:rPr lang="en-US" altLang="ja-JP" sz="1100" dirty="0">
                <a:latin typeface="Times New Roman" panose="02020603050405020304" pitchFamily="18" charset="0"/>
                <a:ea typeface="ＭＳ Ｐゴシック" panose="020B0600070205080204" pitchFamily="34" charset="-128"/>
              </a:rPr>
              <a:t>The drought did not cause Syria</a:t>
            </a:r>
            <a:r>
              <a:rPr lang="ja-JP" altLang="en-US" sz="1100" dirty="0">
                <a:latin typeface="Times New Roman" panose="02020603050405020304" pitchFamily="18" charset="0"/>
                <a:ea typeface="ＭＳ Ｐゴシック" panose="020B0600070205080204" pitchFamily="34" charset="-128"/>
              </a:rPr>
              <a:t>’</a:t>
            </a:r>
            <a:r>
              <a:rPr lang="en-US" altLang="ja-JP" sz="1100" dirty="0">
                <a:latin typeface="Times New Roman" panose="02020603050405020304" pitchFamily="18" charset="0"/>
                <a:ea typeface="ＭＳ Ｐゴシック" panose="020B0600070205080204" pitchFamily="34" charset="-128"/>
              </a:rPr>
              <a:t>s civil war,</a:t>
            </a:r>
            <a:r>
              <a:rPr lang="ja-JP" altLang="en-US" sz="1100" dirty="0">
                <a:latin typeface="Times New Roman" panose="02020603050405020304" pitchFamily="18" charset="0"/>
                <a:ea typeface="ＭＳ Ｐゴシック" panose="020B0600070205080204" pitchFamily="34" charset="-128"/>
              </a:rPr>
              <a:t>”</a:t>
            </a:r>
            <a:r>
              <a:rPr lang="en-US" altLang="ja-JP" sz="1100" dirty="0">
                <a:latin typeface="Times New Roman" panose="02020603050405020304" pitchFamily="18" charset="0"/>
                <a:ea typeface="ＭＳ Ｐゴシック" panose="020B0600070205080204" pitchFamily="34" charset="-128"/>
              </a:rPr>
              <a:t> said the Syrian economist Samir </a:t>
            </a:r>
            <a:r>
              <a:rPr lang="en-US" altLang="ja-JP" sz="1100" dirty="0" err="1">
                <a:latin typeface="Times New Roman" panose="02020603050405020304" pitchFamily="18" charset="0"/>
                <a:ea typeface="ＭＳ Ｐゴシック" panose="020B0600070205080204" pitchFamily="34" charset="-128"/>
              </a:rPr>
              <a:t>Aita</a:t>
            </a:r>
            <a:r>
              <a:rPr lang="en-US" altLang="ja-JP" sz="1100" dirty="0">
                <a:latin typeface="Times New Roman" panose="02020603050405020304" pitchFamily="18" charset="0"/>
                <a:ea typeface="ＭＳ Ｐゴシック" panose="020B0600070205080204" pitchFamily="34" charset="-128"/>
              </a:rPr>
              <a:t>, but, he added, the failure of the government to respond to the drought played a huge role in fueling the uprising. What happened, </a:t>
            </a:r>
            <a:r>
              <a:rPr lang="en-US" altLang="ja-JP" sz="1100" dirty="0" err="1">
                <a:latin typeface="Times New Roman" panose="02020603050405020304" pitchFamily="18" charset="0"/>
                <a:ea typeface="ＭＳ Ｐゴシック" panose="020B0600070205080204" pitchFamily="34" charset="-128"/>
              </a:rPr>
              <a:t>Aita</a:t>
            </a:r>
            <a:r>
              <a:rPr lang="en-US" altLang="ja-JP" sz="1100" dirty="0">
                <a:latin typeface="Times New Roman" panose="02020603050405020304" pitchFamily="18" charset="0"/>
                <a:ea typeface="ＭＳ Ｐゴシック" panose="020B0600070205080204" pitchFamily="34" charset="-128"/>
              </a:rPr>
              <a:t> explained, was that after Assad took over in 2000 he opened up the regulated agricultural sector in Syria for big farmers, many of them government cronies, to buy up land and drill as much water as they wanted, eventually severely diminishing the water table. This began driving small farmers off the land into towns, where they had to scrounge for work.</a:t>
            </a:r>
          </a:p>
          <a:p>
            <a:pPr>
              <a:lnSpc>
                <a:spcPct val="80000"/>
              </a:lnSpc>
            </a:pPr>
            <a:endParaRPr lang="en-US" altLang="en-US" sz="1100" dirty="0">
              <a:latin typeface="Times New Roman" panose="02020603050405020304" pitchFamily="18" charset="0"/>
              <a:ea typeface="ＭＳ Ｐゴシック" panose="020B0600070205080204" pitchFamily="34" charset="-128"/>
            </a:endParaRPr>
          </a:p>
          <a:p>
            <a:pPr>
              <a:lnSpc>
                <a:spcPct val="80000"/>
              </a:lnSpc>
            </a:pPr>
            <a:r>
              <a:rPr lang="en-US" altLang="en-US" sz="1100" dirty="0">
                <a:latin typeface="Times New Roman" panose="02020603050405020304" pitchFamily="18" charset="0"/>
                <a:ea typeface="ＭＳ Ｐゴシック" panose="020B0600070205080204" pitchFamily="34" charset="-128"/>
              </a:rPr>
              <a:t>Because of the population explosion that started here in the 1980s and 1990s thanks to better health care, those leaving the countryside came with huge families and settled in towns around cities like Aleppo. Some of those small towns swelled from 2,000 people to 400,000 in a decade or so. The government failed to provide proper schools, jobs or services for this youth bulge, which hit its teens and 20s right when the revolution erupted.</a:t>
            </a:r>
          </a:p>
          <a:p>
            <a:pPr>
              <a:lnSpc>
                <a:spcPct val="80000"/>
              </a:lnSpc>
            </a:pPr>
            <a:endParaRPr lang="en-US" altLang="en-US" sz="1100" dirty="0">
              <a:latin typeface="Times New Roman" panose="02020603050405020304" pitchFamily="18" charset="0"/>
              <a:ea typeface="ＭＳ Ｐゴシック" panose="020B0600070205080204" pitchFamily="34" charset="-128"/>
            </a:endParaRPr>
          </a:p>
          <a:p>
            <a:pPr>
              <a:lnSpc>
                <a:spcPct val="80000"/>
              </a:lnSpc>
            </a:pPr>
            <a:r>
              <a:rPr lang="en-US" altLang="en-US" sz="1100" dirty="0">
                <a:latin typeface="Times New Roman" panose="02020603050405020304" pitchFamily="18" charset="0"/>
                <a:ea typeface="ＭＳ Ｐゴシック" panose="020B0600070205080204" pitchFamily="34" charset="-128"/>
              </a:rPr>
              <a:t>Then, between 2006 and 2011, some 60 percent of Syria</a:t>
            </a:r>
            <a:r>
              <a:rPr lang="ja-JP" altLang="en-US" sz="1100" dirty="0">
                <a:latin typeface="Times New Roman" panose="02020603050405020304" pitchFamily="18" charset="0"/>
                <a:ea typeface="ＭＳ Ｐゴシック" panose="020B0600070205080204" pitchFamily="34" charset="-128"/>
              </a:rPr>
              <a:t>’</a:t>
            </a:r>
            <a:r>
              <a:rPr lang="en-US" altLang="ja-JP" sz="1100" dirty="0">
                <a:latin typeface="Times New Roman" panose="02020603050405020304" pitchFamily="18" charset="0"/>
                <a:ea typeface="ＭＳ Ｐゴシック" panose="020B0600070205080204" pitchFamily="34" charset="-128"/>
              </a:rPr>
              <a:t>s land mass was ravaged by the drought and, with the water table already too low and river irrigation shrunken, it wiped out the livelihoods of 800,000 Syrian farmers and herders, the United Nations reported. </a:t>
            </a:r>
            <a:r>
              <a:rPr lang="ja-JP" altLang="en-US" sz="1100" dirty="0">
                <a:latin typeface="Times New Roman" panose="02020603050405020304" pitchFamily="18" charset="0"/>
                <a:ea typeface="ＭＳ Ｐゴシック" panose="020B0600070205080204" pitchFamily="34" charset="-128"/>
              </a:rPr>
              <a:t>“</a:t>
            </a:r>
            <a:r>
              <a:rPr lang="en-US" altLang="ja-JP" sz="1100" dirty="0">
                <a:latin typeface="Times New Roman" panose="02020603050405020304" pitchFamily="18" charset="0"/>
                <a:ea typeface="ＭＳ Ｐゴシック" panose="020B0600070205080204" pitchFamily="34" charset="-128"/>
              </a:rPr>
              <a:t>Half the population in Syria between the Tigris and Euphrates Rivers left the land</a:t>
            </a:r>
            <a:r>
              <a:rPr lang="ja-JP" altLang="en-US" sz="1100" dirty="0">
                <a:latin typeface="Times New Roman" panose="02020603050405020304" pitchFamily="18" charset="0"/>
                <a:ea typeface="ＭＳ Ｐゴシック" panose="020B0600070205080204" pitchFamily="34" charset="-128"/>
              </a:rPr>
              <a:t>”</a:t>
            </a:r>
            <a:r>
              <a:rPr lang="en-US" altLang="ja-JP" sz="1100" dirty="0">
                <a:latin typeface="Times New Roman" panose="02020603050405020304" pitchFamily="18" charset="0"/>
                <a:ea typeface="ＭＳ Ｐゴシック" panose="020B0600070205080204" pitchFamily="34" charset="-128"/>
              </a:rPr>
              <a:t> for urban areas during the last decade, said </a:t>
            </a:r>
            <a:r>
              <a:rPr lang="en-US" altLang="ja-JP" sz="1100" dirty="0" err="1">
                <a:latin typeface="Times New Roman" panose="02020603050405020304" pitchFamily="18" charset="0"/>
                <a:ea typeface="ＭＳ Ｐゴシック" panose="020B0600070205080204" pitchFamily="34" charset="-128"/>
              </a:rPr>
              <a:t>Aita</a:t>
            </a:r>
            <a:r>
              <a:rPr lang="en-US" altLang="ja-JP" sz="1100" dirty="0">
                <a:latin typeface="Times New Roman" panose="02020603050405020304" pitchFamily="18" charset="0"/>
                <a:ea typeface="ＭＳ Ｐゴシック" panose="020B0600070205080204" pitchFamily="34" charset="-128"/>
              </a:rPr>
              <a:t>. And with Assad doing nothing to help the drought refugees, a lot of very simple farmers and their kids got politicized. </a:t>
            </a:r>
            <a:r>
              <a:rPr lang="ja-JP" altLang="en-US" sz="1100" dirty="0">
                <a:latin typeface="Times New Roman" panose="02020603050405020304" pitchFamily="18" charset="0"/>
                <a:ea typeface="ＭＳ Ｐゴシック" panose="020B0600070205080204" pitchFamily="34" charset="-128"/>
              </a:rPr>
              <a:t>“</a:t>
            </a:r>
            <a:r>
              <a:rPr lang="en-US" altLang="ja-JP" sz="1100" dirty="0">
                <a:latin typeface="Times New Roman" panose="02020603050405020304" pitchFamily="18" charset="0"/>
                <a:ea typeface="ＭＳ Ｐゴシック" panose="020B0600070205080204" pitchFamily="34" charset="-128"/>
              </a:rPr>
              <a:t>State and government was invented in this part of the world, in ancient Mesopotamia, precisely to manage irrigation and crop growing,</a:t>
            </a:r>
            <a:r>
              <a:rPr lang="ja-JP" altLang="en-US" sz="1100" dirty="0">
                <a:latin typeface="Times New Roman" panose="02020603050405020304" pitchFamily="18" charset="0"/>
                <a:ea typeface="ＭＳ Ｐゴシック" panose="020B0600070205080204" pitchFamily="34" charset="-128"/>
              </a:rPr>
              <a:t>”</a:t>
            </a:r>
            <a:r>
              <a:rPr lang="en-US" altLang="ja-JP" sz="1100" dirty="0">
                <a:latin typeface="Times New Roman" panose="02020603050405020304" pitchFamily="18" charset="0"/>
                <a:ea typeface="ＭＳ Ｐゴシック" panose="020B0600070205080204" pitchFamily="34" charset="-128"/>
              </a:rPr>
              <a:t> said </a:t>
            </a:r>
            <a:r>
              <a:rPr lang="en-US" altLang="ja-JP" sz="1100" dirty="0" err="1">
                <a:latin typeface="Times New Roman" panose="02020603050405020304" pitchFamily="18" charset="0"/>
                <a:ea typeface="ＭＳ Ｐゴシック" panose="020B0600070205080204" pitchFamily="34" charset="-128"/>
              </a:rPr>
              <a:t>Aita</a:t>
            </a:r>
            <a:r>
              <a:rPr lang="en-US" altLang="ja-JP" sz="1100" dirty="0">
                <a:latin typeface="Times New Roman" panose="02020603050405020304" pitchFamily="18" charset="0"/>
                <a:ea typeface="ＭＳ Ｐゴシック" panose="020B0600070205080204" pitchFamily="34" charset="-128"/>
              </a:rPr>
              <a:t>, </a:t>
            </a:r>
            <a:r>
              <a:rPr lang="ja-JP" altLang="en-US" sz="1100" dirty="0">
                <a:latin typeface="Times New Roman" panose="02020603050405020304" pitchFamily="18" charset="0"/>
                <a:ea typeface="ＭＳ Ｐゴシック" panose="020B0600070205080204" pitchFamily="34" charset="-128"/>
              </a:rPr>
              <a:t>“</a:t>
            </a:r>
            <a:r>
              <a:rPr lang="en-US" altLang="ja-JP" sz="1100" dirty="0">
                <a:latin typeface="Times New Roman" panose="02020603050405020304" pitchFamily="18" charset="0"/>
                <a:ea typeface="ＭＳ Ｐゴシック" panose="020B0600070205080204" pitchFamily="34" charset="-128"/>
              </a:rPr>
              <a:t>and Assad failed in that basic task.</a:t>
            </a:r>
            <a:r>
              <a:rPr lang="ja-JP" altLang="en-US" sz="1100" dirty="0">
                <a:latin typeface="Times New Roman" panose="02020603050405020304" pitchFamily="18" charset="0"/>
                <a:ea typeface="ＭＳ Ｐゴシック" panose="020B0600070205080204" pitchFamily="34" charset="-128"/>
              </a:rPr>
              <a:t>”</a:t>
            </a:r>
            <a:endParaRPr lang="en-US" altLang="en-US" sz="1100" dirty="0">
              <a:latin typeface="Times New Roman" panose="02020603050405020304" pitchFamily="18" charset="0"/>
              <a:ea typeface="ＭＳ Ｐゴシック" panose="020B0600070205080204" pitchFamily="34" charset="-128"/>
            </a:endParaRPr>
          </a:p>
        </p:txBody>
      </p:sp>
      <p:sp>
        <p:nvSpPr>
          <p:cNvPr id="68611" name="Slide Number Placeholder 3">
            <a:extLst>
              <a:ext uri="{FF2B5EF4-FFF2-40B4-BE49-F238E27FC236}">
                <a16:creationId xmlns:a16="http://schemas.microsoft.com/office/drawing/2014/main" xmlns="" id="{9D298FEA-28C0-2D41-BAF6-90025D1A111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ECEB98F-3D2B-7847-AD47-D49C48E8CDED}" type="slidenum">
              <a:rPr lang="en-US" altLang="en-US" sz="1200" smtClean="0"/>
              <a:pPr/>
              <a:t>22</a:t>
            </a:fld>
            <a:endParaRPr lang="en-US" altLang="en-US" sz="1200"/>
          </a:p>
        </p:txBody>
      </p:sp>
    </p:spTree>
    <p:extLst>
      <p:ext uri="{BB962C8B-B14F-4D97-AF65-F5344CB8AC3E}">
        <p14:creationId xmlns:p14="http://schemas.microsoft.com/office/powerpoint/2010/main" val="39533068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xmlns="" id="{F0CC7AB5-3CA8-4441-B311-DD280E6C60F6}"/>
              </a:ext>
            </a:extLst>
          </p:cNvPr>
          <p:cNvSpPr>
            <a:spLocks noGrp="1" noRot="1" noChangeAspect="1" noTextEdit="1"/>
          </p:cNvSpPr>
          <p:nvPr>
            <p:ph type="sldImg"/>
          </p:nvPr>
        </p:nvSpPr>
        <p:spPr>
          <a:xfrm>
            <a:off x="381000" y="685800"/>
            <a:ext cx="6096000" cy="3429000"/>
          </a:xfrm>
          <a:ln/>
        </p:spPr>
      </p:sp>
      <p:sp>
        <p:nvSpPr>
          <p:cNvPr id="70658" name="Notes Placeholder 2">
            <a:extLst>
              <a:ext uri="{FF2B5EF4-FFF2-40B4-BE49-F238E27FC236}">
                <a16:creationId xmlns:a16="http://schemas.microsoft.com/office/drawing/2014/main" xmlns="" id="{AAFC2822-FA52-B546-A130-6E9FB4B7ED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Reference New Orleans, Louisiana, Hurricane Katrina</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Flooding will become more common. As global temperatures rise, the global water cycle is accelerated and the amount of water vapor in the atmosphere increases. The result is more intense downpours, even when total precipitation remains unchanged. </a:t>
            </a:r>
          </a:p>
          <a:p>
            <a:r>
              <a:rPr lang="en-US" altLang="en-US" dirty="0">
                <a:latin typeface="Times New Roman" panose="02020603050405020304" pitchFamily="18" charset="0"/>
                <a:ea typeface="ＭＳ Ｐゴシック" panose="020B0600070205080204" pitchFamily="34" charset="-128"/>
              </a:rPr>
              <a:t>References:</a:t>
            </a:r>
          </a:p>
          <a:p>
            <a:r>
              <a:rPr lang="en-US" altLang="en-US" dirty="0">
                <a:latin typeface="Times New Roman" panose="02020603050405020304" pitchFamily="18" charset="0"/>
                <a:ea typeface="ＭＳ Ｐゴシック" panose="020B0600070205080204" pitchFamily="34" charset="-128"/>
              </a:rPr>
              <a:t>(1)Millennium Ecosystem Assessment, 2005. </a:t>
            </a:r>
            <a:r>
              <a:rPr lang="en-US" altLang="en-US" i="1" dirty="0">
                <a:latin typeface="Times New Roman" panose="02020603050405020304" pitchFamily="18" charset="0"/>
                <a:ea typeface="ＭＳ Ｐゴシック" panose="020B0600070205080204" pitchFamily="34" charset="-128"/>
              </a:rPr>
              <a:t>Ecosystems and Human Well-being: Synthesis</a:t>
            </a:r>
            <a:r>
              <a:rPr lang="en-US" altLang="en-US" dirty="0">
                <a:latin typeface="Times New Roman" panose="02020603050405020304" pitchFamily="18" charset="0"/>
                <a:ea typeface="ＭＳ Ｐゴシック" panose="020B0600070205080204" pitchFamily="34" charset="-128"/>
              </a:rPr>
              <a:t>. Island Press, Washington, DC.</a:t>
            </a:r>
          </a:p>
          <a:p>
            <a:r>
              <a:rPr lang="en-US" altLang="en-US" dirty="0">
                <a:latin typeface="Times New Roman" panose="02020603050405020304" pitchFamily="18" charset="0"/>
                <a:ea typeface="ＭＳ Ｐゴシック" panose="020B0600070205080204" pitchFamily="34" charset="-128"/>
              </a:rPr>
              <a:t>(2) Milly PCD, </a:t>
            </a:r>
            <a:r>
              <a:rPr lang="en-US" altLang="en-US" dirty="0" err="1">
                <a:latin typeface="Times New Roman" panose="02020603050405020304" pitchFamily="18" charset="0"/>
                <a:ea typeface="ＭＳ Ｐゴシック" panose="020B0600070205080204" pitchFamily="34" charset="-128"/>
              </a:rPr>
              <a:t>Wetherald</a:t>
            </a:r>
            <a:r>
              <a:rPr lang="en-US" altLang="en-US" dirty="0">
                <a:latin typeface="Times New Roman" panose="02020603050405020304" pitchFamily="18" charset="0"/>
                <a:ea typeface="ＭＳ Ｐゴシック" panose="020B0600070205080204" pitchFamily="34" charset="-128"/>
              </a:rPr>
              <a:t> RT, Dunne KA and </a:t>
            </a:r>
            <a:r>
              <a:rPr lang="en-US" altLang="en-US" dirty="0" err="1">
                <a:latin typeface="Times New Roman" panose="02020603050405020304" pitchFamily="18" charset="0"/>
                <a:ea typeface="ＭＳ Ｐゴシック" panose="020B0600070205080204" pitchFamily="34" charset="-128"/>
              </a:rPr>
              <a:t>Delworth</a:t>
            </a:r>
            <a:r>
              <a:rPr lang="en-US" altLang="en-US" dirty="0">
                <a:latin typeface="Times New Roman" panose="02020603050405020304" pitchFamily="18" charset="0"/>
                <a:ea typeface="ＭＳ Ｐゴシック" panose="020B0600070205080204" pitchFamily="34" charset="-128"/>
              </a:rPr>
              <a:t> TL. Increasing Risk of Great Floods in a Changing Climate. </a:t>
            </a:r>
            <a:r>
              <a:rPr lang="en-US" altLang="en-US" i="1" dirty="0">
                <a:latin typeface="Times New Roman" panose="02020603050405020304" pitchFamily="18" charset="0"/>
                <a:ea typeface="ＭＳ Ｐゴシック" panose="020B0600070205080204" pitchFamily="34" charset="-128"/>
              </a:rPr>
              <a:t>Nature</a:t>
            </a:r>
            <a:r>
              <a:rPr lang="en-US" altLang="en-US" dirty="0">
                <a:latin typeface="Times New Roman" panose="02020603050405020304" pitchFamily="18" charset="0"/>
                <a:ea typeface="ＭＳ Ｐゴシック" panose="020B0600070205080204" pitchFamily="34" charset="-128"/>
              </a:rPr>
              <a:t> (2002); 415: 514-517. </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Photos (left to right):</a:t>
            </a:r>
          </a:p>
          <a:p>
            <a:r>
              <a:rPr lang="en-US" altLang="en-US" dirty="0">
                <a:latin typeface="Times New Roman" panose="02020603050405020304" pitchFamily="18" charset="0"/>
                <a:ea typeface="ＭＳ Ｐゴシック" panose="020B0600070205080204" pitchFamily="34" charset="-128"/>
              </a:rPr>
              <a:t>Orkut images, Wikimedia Commons, http://</a:t>
            </a:r>
            <a:r>
              <a:rPr lang="en-US" altLang="en-US" dirty="0" err="1">
                <a:latin typeface="Times New Roman" panose="02020603050405020304" pitchFamily="18" charset="0"/>
                <a:ea typeface="ＭＳ Ｐゴシック" panose="020B0600070205080204" pitchFamily="34" charset="-128"/>
              </a:rPr>
              <a:t>commons.wikimedia.org</a:t>
            </a:r>
            <a:r>
              <a:rPr lang="en-US" altLang="en-US" dirty="0">
                <a:latin typeface="Times New Roman" panose="02020603050405020304" pitchFamily="18" charset="0"/>
                <a:ea typeface="ＭＳ Ｐゴシック" panose="020B0600070205080204" pitchFamily="34" charset="-128"/>
              </a:rPr>
              <a:t>/wiki/</a:t>
            </a:r>
            <a:r>
              <a:rPr lang="en-US" altLang="en-US" dirty="0" err="1">
                <a:latin typeface="Times New Roman" panose="02020603050405020304" pitchFamily="18" charset="0"/>
                <a:ea typeface="ＭＳ Ｐゴシック" panose="020B0600070205080204" pitchFamily="34" charset="-128"/>
              </a:rPr>
              <a:t>File:Itajai_floods.jpg</a:t>
            </a:r>
            <a:endParaRPr lang="en-US" altLang="en-US" dirty="0">
              <a:latin typeface="Times New Roman" panose="02020603050405020304" pitchFamily="18" charset="0"/>
              <a:ea typeface="ＭＳ Ｐゴシック" panose="020B0600070205080204" pitchFamily="34" charset="-128"/>
            </a:endParaRPr>
          </a:p>
          <a:p>
            <a:r>
              <a:rPr lang="en-US" altLang="en-US" dirty="0" err="1">
                <a:latin typeface="Times New Roman" panose="02020603050405020304" pitchFamily="18" charset="0"/>
                <a:ea typeface="ＭＳ Ｐゴシック" panose="020B0600070205080204" pitchFamily="34" charset="-128"/>
              </a:rPr>
              <a:t>Trokilinochchi</a:t>
            </a:r>
            <a:r>
              <a:rPr lang="en-US" altLang="en-US" dirty="0">
                <a:latin typeface="Times New Roman" panose="02020603050405020304" pitchFamily="18" charset="0"/>
                <a:ea typeface="ＭＳ Ｐゴシック" panose="020B0600070205080204" pitchFamily="34" charset="-128"/>
              </a:rPr>
              <a:t>, Wikimedia Commons, http://</a:t>
            </a:r>
            <a:r>
              <a:rPr lang="en-US" altLang="en-US" dirty="0" err="1">
                <a:latin typeface="Times New Roman" panose="02020603050405020304" pitchFamily="18" charset="0"/>
                <a:ea typeface="ＭＳ Ｐゴシック" panose="020B0600070205080204" pitchFamily="34" charset="-128"/>
              </a:rPr>
              <a:t>commons.wikimedia.org</a:t>
            </a:r>
            <a:r>
              <a:rPr lang="en-US" altLang="en-US" dirty="0">
                <a:latin typeface="Times New Roman" panose="02020603050405020304" pitchFamily="18" charset="0"/>
                <a:ea typeface="ＭＳ Ｐゴシック" panose="020B0600070205080204" pitchFamily="34" charset="-128"/>
              </a:rPr>
              <a:t>/wiki/</a:t>
            </a:r>
            <a:r>
              <a:rPr lang="en-US" altLang="en-US" dirty="0" err="1">
                <a:latin typeface="Times New Roman" panose="02020603050405020304" pitchFamily="18" charset="0"/>
                <a:ea typeface="ＭＳ Ｐゴシック" panose="020B0600070205080204" pitchFamily="34" charset="-128"/>
              </a:rPr>
              <a:t>File:Woman_in_Sri_Lanka_rescued_during_monsoon_flooding.jpg</a:t>
            </a:r>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2017 Hurricane damage estimates from CNN: https://</a:t>
            </a:r>
            <a:r>
              <a:rPr lang="en-US" altLang="en-US" dirty="0" err="1">
                <a:latin typeface="Times New Roman" panose="02020603050405020304" pitchFamily="18" charset="0"/>
                <a:ea typeface="ＭＳ Ｐゴシック" panose="020B0600070205080204" pitchFamily="34" charset="-128"/>
              </a:rPr>
              <a:t>www.cnn.com</a:t>
            </a:r>
            <a:r>
              <a:rPr lang="en-US" altLang="en-US" dirty="0">
                <a:latin typeface="Times New Roman" panose="02020603050405020304" pitchFamily="18" charset="0"/>
                <a:ea typeface="ＭＳ Ｐゴシック" panose="020B0600070205080204" pitchFamily="34" charset="-128"/>
              </a:rPr>
              <a:t>/2017/10/10/weather/hurricane-</a:t>
            </a:r>
            <a:r>
              <a:rPr lang="en-US" altLang="en-US" dirty="0" err="1">
                <a:latin typeface="Times New Roman" panose="02020603050405020304" pitchFamily="18" charset="0"/>
                <a:ea typeface="ＭＳ Ｐゴシック" panose="020B0600070205080204" pitchFamily="34" charset="-128"/>
              </a:rPr>
              <a:t>nate</a:t>
            </a:r>
            <a:r>
              <a:rPr lang="en-US" altLang="en-US" dirty="0">
                <a:latin typeface="Times New Roman" panose="02020603050405020304" pitchFamily="18" charset="0"/>
                <a:ea typeface="ＭＳ Ｐゴシック" panose="020B0600070205080204" pitchFamily="34" charset="-128"/>
              </a:rPr>
              <a:t>-</a:t>
            </a:r>
            <a:r>
              <a:rPr lang="en-US" altLang="en-US" dirty="0" err="1">
                <a:latin typeface="Times New Roman" panose="02020603050405020304" pitchFamily="18" charset="0"/>
                <a:ea typeface="ＭＳ Ｐゴシック" panose="020B0600070205080204" pitchFamily="34" charset="-128"/>
              </a:rPr>
              <a:t>maria</a:t>
            </a:r>
            <a:r>
              <a:rPr lang="en-US" altLang="en-US" dirty="0">
                <a:latin typeface="Times New Roman" panose="02020603050405020304" pitchFamily="18" charset="0"/>
                <a:ea typeface="ＭＳ Ｐゴシック" panose="020B0600070205080204" pitchFamily="34" charset="-128"/>
              </a:rPr>
              <a:t>-</a:t>
            </a:r>
            <a:r>
              <a:rPr lang="en-US" altLang="en-US" dirty="0" err="1">
                <a:latin typeface="Times New Roman" panose="02020603050405020304" pitchFamily="18" charset="0"/>
                <a:ea typeface="ＭＳ Ｐゴシック" panose="020B0600070205080204" pitchFamily="34" charset="-128"/>
              </a:rPr>
              <a:t>irma</a:t>
            </a:r>
            <a:r>
              <a:rPr lang="en-US" altLang="en-US" dirty="0">
                <a:latin typeface="Times New Roman" panose="02020603050405020304" pitchFamily="18" charset="0"/>
                <a:ea typeface="ＭＳ Ｐゴシック" panose="020B0600070205080204" pitchFamily="34" charset="-128"/>
              </a:rPr>
              <a:t>-</a:t>
            </a:r>
            <a:r>
              <a:rPr lang="en-US" altLang="en-US" dirty="0" err="1">
                <a:latin typeface="Times New Roman" panose="02020603050405020304" pitchFamily="18" charset="0"/>
                <a:ea typeface="ＭＳ Ｐゴシック" panose="020B0600070205080204" pitchFamily="34" charset="-128"/>
              </a:rPr>
              <a:t>harvey</a:t>
            </a:r>
            <a:r>
              <a:rPr lang="en-US" altLang="en-US" dirty="0">
                <a:latin typeface="Times New Roman" panose="02020603050405020304" pitchFamily="18" charset="0"/>
                <a:ea typeface="ＭＳ Ｐゴシック" panose="020B0600070205080204" pitchFamily="34" charset="-128"/>
              </a:rPr>
              <a:t>-impact-look-back-</a:t>
            </a:r>
            <a:r>
              <a:rPr lang="en-US" altLang="en-US" dirty="0" err="1">
                <a:latin typeface="Times New Roman" panose="02020603050405020304" pitchFamily="18" charset="0"/>
                <a:ea typeface="ＭＳ Ｐゴシック" panose="020B0600070205080204" pitchFamily="34" charset="-128"/>
              </a:rPr>
              <a:t>trnd</a:t>
            </a:r>
            <a:r>
              <a:rPr lang="en-US" altLang="en-US" dirty="0">
                <a:latin typeface="Times New Roman" panose="02020603050405020304" pitchFamily="18" charset="0"/>
                <a:ea typeface="ＭＳ Ｐゴシック" panose="020B0600070205080204" pitchFamily="34" charset="-128"/>
              </a:rPr>
              <a:t>/</a:t>
            </a:r>
            <a:r>
              <a:rPr lang="en-US" altLang="en-US" dirty="0" err="1">
                <a:latin typeface="Times New Roman" panose="02020603050405020304" pitchFamily="18" charset="0"/>
                <a:ea typeface="ＭＳ Ｐゴシック" panose="020B0600070205080204" pitchFamily="34" charset="-128"/>
              </a:rPr>
              <a:t>index.html</a:t>
            </a:r>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p:txBody>
      </p:sp>
      <p:sp>
        <p:nvSpPr>
          <p:cNvPr id="70659" name="Slide Number Placeholder 3">
            <a:extLst>
              <a:ext uri="{FF2B5EF4-FFF2-40B4-BE49-F238E27FC236}">
                <a16:creationId xmlns:a16="http://schemas.microsoft.com/office/drawing/2014/main" xmlns="" id="{75BBC6B8-DA6A-C242-8A27-B063FFECC36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17980CC-6AAD-344D-94BA-598F99807C5A}" type="slidenum">
              <a:rPr lang="en-US" altLang="en-US" sz="1200" smtClean="0"/>
              <a:pPr/>
              <a:t>23</a:t>
            </a:fld>
            <a:endParaRPr lang="en-US" altLang="en-US" sz="1200"/>
          </a:p>
        </p:txBody>
      </p:sp>
    </p:spTree>
    <p:extLst>
      <p:ext uri="{BB962C8B-B14F-4D97-AF65-F5344CB8AC3E}">
        <p14:creationId xmlns:p14="http://schemas.microsoft.com/office/powerpoint/2010/main" val="2586726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a:extLst>
              <a:ext uri="{FF2B5EF4-FFF2-40B4-BE49-F238E27FC236}">
                <a16:creationId xmlns:a16="http://schemas.microsoft.com/office/drawing/2014/main" xmlns="" id="{A7FB13A9-47EF-F647-88B9-6534D2718518}"/>
              </a:ext>
            </a:extLst>
          </p:cNvPr>
          <p:cNvSpPr>
            <a:spLocks noGrp="1" noRot="1" noChangeAspect="1" noTextEdit="1"/>
          </p:cNvSpPr>
          <p:nvPr>
            <p:ph type="sldImg"/>
          </p:nvPr>
        </p:nvSpPr>
        <p:spPr>
          <a:xfrm>
            <a:off x="381000" y="685800"/>
            <a:ext cx="6096000" cy="3429000"/>
          </a:xfrm>
          <a:ln/>
        </p:spPr>
      </p:sp>
      <p:sp>
        <p:nvSpPr>
          <p:cNvPr id="72706" name="Notes Placeholder 2">
            <a:extLst>
              <a:ext uri="{FF2B5EF4-FFF2-40B4-BE49-F238E27FC236}">
                <a16:creationId xmlns:a16="http://schemas.microsoft.com/office/drawing/2014/main" xmlns="" id="{C39EFAAF-C632-234F-9896-19F9E9CFD67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Crowley RA (2016). Climate Change and Health: A Position Paper of the American College of Physicians.  Annals of Internal Medicine</a:t>
            </a:r>
          </a:p>
          <a:p>
            <a:pPr fontAlgn="base"/>
            <a:r>
              <a:rPr lang="en-US" sz="1200" b="0" i="0" kern="1200" dirty="0">
                <a:solidFill>
                  <a:schemeClr val="tx1"/>
                </a:solidFill>
                <a:effectLst/>
                <a:latin typeface="Times New Roman" charset="0"/>
                <a:ea typeface="ＭＳ Ｐゴシック" charset="-128"/>
                <a:cs typeface="ＭＳ Ｐゴシック" charset="-128"/>
              </a:rPr>
              <a:t>Long-Term Ozone Exposure and Mortality</a:t>
            </a:r>
          </a:p>
          <a:p>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 http://</a:t>
            </a:r>
            <a:r>
              <a:rPr lang="en-US" sz="1200" dirty="0" err="1"/>
              <a:t>www.nejm.org</a:t>
            </a:r>
            <a:r>
              <a:rPr lang="en-US" sz="1200" dirty="0"/>
              <a:t>/</a:t>
            </a:r>
            <a:r>
              <a:rPr lang="en-US" sz="1200" dirty="0" err="1"/>
              <a:t>doi</a:t>
            </a:r>
            <a:r>
              <a:rPr lang="en-US" sz="1200" dirty="0"/>
              <a:t>/full/10.1056/NEJMoa0803894</a:t>
            </a:r>
          </a:p>
          <a:p>
            <a:r>
              <a:rPr lang="en-US" dirty="0"/>
              <a:t/>
            </a:r>
            <a:br>
              <a:rPr lang="en-US" dirty="0"/>
            </a:br>
            <a:endParaRPr lang="en-US" altLang="en-US" dirty="0">
              <a:latin typeface="Times New Roman" panose="02020603050405020304" pitchFamily="18" charset="0"/>
              <a:ea typeface="ＭＳ Ｐゴシック" panose="020B0600070205080204" pitchFamily="34" charset="-128"/>
            </a:endParaRPr>
          </a:p>
        </p:txBody>
      </p:sp>
      <p:sp>
        <p:nvSpPr>
          <p:cNvPr id="72707" name="Slide Number Placeholder 3">
            <a:extLst>
              <a:ext uri="{FF2B5EF4-FFF2-40B4-BE49-F238E27FC236}">
                <a16:creationId xmlns:a16="http://schemas.microsoft.com/office/drawing/2014/main" xmlns="" id="{200D6959-463F-A948-B825-1A63F3F54BB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3A0CA88-4E41-EA4F-AC3E-1F3389563778}" type="slidenum">
              <a:rPr lang="en-US" altLang="en-US" sz="1200" smtClean="0"/>
              <a:pPr/>
              <a:t>24</a:t>
            </a:fld>
            <a:endParaRPr lang="en-US" altLang="en-US" sz="1200"/>
          </a:p>
        </p:txBody>
      </p:sp>
    </p:spTree>
    <p:extLst>
      <p:ext uri="{BB962C8B-B14F-4D97-AF65-F5344CB8AC3E}">
        <p14:creationId xmlns:p14="http://schemas.microsoft.com/office/powerpoint/2010/main" val="2228937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D3A7DEE-79F0-6D4A-B86C-02FEE4BC0211}" type="slidenum">
              <a:rPr lang="en-US" smtClean="0"/>
              <a:pPr>
                <a:defRPr/>
              </a:pPr>
              <a:t>25</a:t>
            </a:fld>
            <a:endParaRPr lang="en-US"/>
          </a:p>
        </p:txBody>
      </p:sp>
    </p:spTree>
    <p:extLst>
      <p:ext uri="{BB962C8B-B14F-4D97-AF65-F5344CB8AC3E}">
        <p14:creationId xmlns:p14="http://schemas.microsoft.com/office/powerpoint/2010/main" val="30456958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a:extLst>
              <a:ext uri="{FF2B5EF4-FFF2-40B4-BE49-F238E27FC236}">
                <a16:creationId xmlns:a16="http://schemas.microsoft.com/office/drawing/2014/main" xmlns="" id="{5E0645DC-94A8-EA4A-9CE2-37E78E78C78E}"/>
              </a:ext>
            </a:extLst>
          </p:cNvPr>
          <p:cNvSpPr>
            <a:spLocks noGrp="1" noRot="1" noChangeAspect="1" noTextEdit="1"/>
          </p:cNvSpPr>
          <p:nvPr>
            <p:ph type="sldImg"/>
          </p:nvPr>
        </p:nvSpPr>
        <p:spPr>
          <a:xfrm>
            <a:off x="381000" y="685800"/>
            <a:ext cx="6096000" cy="3429000"/>
          </a:xfrm>
          <a:ln/>
        </p:spPr>
      </p:sp>
      <p:sp>
        <p:nvSpPr>
          <p:cNvPr id="77826" name="Notes Placeholder 2">
            <a:extLst>
              <a:ext uri="{FF2B5EF4-FFF2-40B4-BE49-F238E27FC236}">
                <a16:creationId xmlns:a16="http://schemas.microsoft.com/office/drawing/2014/main" xmlns="" id="{A5647F03-E6BA-C440-83F1-D8CEF16440D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lnSpc>
                <a:spcPct val="90000"/>
              </a:lnSpc>
            </a:pPr>
            <a:r>
              <a:rPr lang="en-US" altLang="en-US" dirty="0">
                <a:latin typeface="Times New Roman" panose="02020603050405020304" pitchFamily="18" charset="0"/>
                <a:ea typeface="ＭＳ Ｐゴシック" panose="020B0600070205080204" pitchFamily="34" charset="-128"/>
              </a:rPr>
              <a:t>From AR5: http://</a:t>
            </a:r>
            <a:r>
              <a:rPr lang="en-US" altLang="en-US" dirty="0" err="1">
                <a:latin typeface="Times New Roman" panose="02020603050405020304" pitchFamily="18" charset="0"/>
                <a:ea typeface="ＭＳ Ｐゴシック" panose="020B0600070205080204" pitchFamily="34" charset="-128"/>
              </a:rPr>
              <a:t>www.stopgreensuicide.com</a:t>
            </a:r>
            <a:r>
              <a:rPr lang="en-US" altLang="en-US" dirty="0">
                <a:latin typeface="Times New Roman" panose="02020603050405020304" pitchFamily="18" charset="0"/>
                <a:ea typeface="ＭＳ Ｐゴシック" panose="020B0600070205080204" pitchFamily="34" charset="-128"/>
              </a:rPr>
              <a:t>/Ch13_sea-level_WG1AR5_SOD_Ch13_All_Final.pdf.  Florida picture: why 6 meters?  </a:t>
            </a:r>
          </a:p>
          <a:p>
            <a:pPr marL="228600" indent="-228600">
              <a:lnSpc>
                <a:spcPct val="90000"/>
              </a:lnSpc>
            </a:pPr>
            <a:r>
              <a:rPr lang="en-US" altLang="en-US" b="1" dirty="0">
                <a:latin typeface="Times New Roman" panose="02020603050405020304" pitchFamily="18" charset="0"/>
                <a:ea typeface="ＭＳ Ｐゴシック" panose="020B0600070205080204" pitchFamily="34" charset="-128"/>
              </a:rPr>
              <a:t>Paleo sea level records from warm periods during the last 3 million years provide </a:t>
            </a:r>
            <a:r>
              <a:rPr lang="en-US" altLang="en-US" b="1" i="1" dirty="0">
                <a:latin typeface="Times New Roman" panose="02020603050405020304" pitchFamily="18" charset="0"/>
                <a:ea typeface="ＭＳ Ｐゴシック" panose="020B0600070205080204" pitchFamily="34" charset="-128"/>
              </a:rPr>
              <a:t>medium-to-high 16confidence that global mean sea level was more than 6 m higher than present when global temperature 17was 2°C–3°C warmer than present. During the Last Interglacial Period, for the time interval in which 18global mean sea level was above present, the maximum 1000-year average rate of global mean sea level rise 19very likely exceeded 2.0 m </a:t>
            </a:r>
            <a:r>
              <a:rPr lang="en-US" altLang="en-US" b="1" i="1" dirty="0" err="1">
                <a:latin typeface="Times New Roman" panose="02020603050405020304" pitchFamily="18" charset="0"/>
                <a:ea typeface="ＭＳ Ｐゴシック" panose="020B0600070205080204" pitchFamily="34" charset="-128"/>
              </a:rPr>
              <a:t>kyr</a:t>
            </a:r>
            <a:r>
              <a:rPr lang="en-US" altLang="en-US" b="1" i="1" dirty="0">
                <a:latin typeface="Times New Roman" panose="02020603050405020304" pitchFamily="18" charset="0"/>
                <a:ea typeface="ＭＳ Ｐゴシック" panose="020B0600070205080204" pitchFamily="34" charset="-128"/>
              </a:rPr>
              <a:t>–1, likely exceeded 4.1 m </a:t>
            </a:r>
            <a:r>
              <a:rPr lang="en-US" altLang="en-US" b="1" i="1" dirty="0" err="1">
                <a:latin typeface="Times New Roman" panose="02020603050405020304" pitchFamily="18" charset="0"/>
                <a:ea typeface="ＭＳ Ｐゴシック" panose="020B0600070205080204" pitchFamily="34" charset="-128"/>
              </a:rPr>
              <a:t>kyr</a:t>
            </a:r>
            <a:r>
              <a:rPr lang="en-US" altLang="en-US" b="1" i="1" dirty="0">
                <a:latin typeface="Times New Roman" panose="02020603050405020304" pitchFamily="18" charset="0"/>
                <a:ea typeface="ＭＳ Ｐゴシック" panose="020B0600070205080204" pitchFamily="34" charset="-128"/>
              </a:rPr>
              <a:t>–1, and was unlikely to have exceeded 5.8 m </a:t>
            </a:r>
            <a:r>
              <a:rPr lang="en-US" altLang="en-US" b="1" i="1" dirty="0" err="1">
                <a:latin typeface="Times New Roman" panose="02020603050405020304" pitchFamily="18" charset="0"/>
                <a:ea typeface="ＭＳ Ｐゴシック" panose="020B0600070205080204" pitchFamily="34" charset="-128"/>
              </a:rPr>
              <a:t>kyr</a:t>
            </a:r>
            <a:r>
              <a:rPr lang="en-US" altLang="en-US" b="1" i="1" dirty="0">
                <a:latin typeface="Times New Roman" panose="02020603050405020304" pitchFamily="18" charset="0"/>
                <a:ea typeface="ＭＳ Ｐゴシック" panose="020B0600070205080204" pitchFamily="34" charset="-128"/>
              </a:rPr>
              <a:t>–1. 20Faster rates lasting less than a millennium cannot be ruled out. Because these periods give only a limited 21analogy for future anthropogenic climate change, we do not consider that they provide upper bounds for 22global mean sea level rise during the 21st century. [Chapter 5, 13.2.1, Figure 13.3].  Rise in AR-5 estimated at 29 to 82 cm (11</a:t>
            </a:r>
            <a:r>
              <a:rPr lang="ja-JP" altLang="en-US" b="1" i="1" dirty="0">
                <a:latin typeface="Times New Roman" panose="02020603050405020304" pitchFamily="18" charset="0"/>
                <a:ea typeface="ＭＳ Ｐゴシック" panose="020B0600070205080204" pitchFamily="34" charset="-128"/>
              </a:rPr>
              <a:t>”</a:t>
            </a:r>
            <a:r>
              <a:rPr lang="en-US" altLang="ja-JP" b="1" i="1" dirty="0">
                <a:latin typeface="Times New Roman" panose="02020603050405020304" pitchFamily="18" charset="0"/>
                <a:ea typeface="ＭＳ Ｐゴシック" panose="020B0600070205080204" pitchFamily="34" charset="-128"/>
              </a:rPr>
              <a:t> to  32</a:t>
            </a:r>
            <a:r>
              <a:rPr lang="ja-JP" altLang="en-US" b="1" i="1" dirty="0">
                <a:latin typeface="Times New Roman" panose="02020603050405020304" pitchFamily="18" charset="0"/>
                <a:ea typeface="ＭＳ Ｐゴシック" panose="020B0600070205080204" pitchFamily="34" charset="-128"/>
              </a:rPr>
              <a:t>”</a:t>
            </a:r>
            <a:r>
              <a:rPr lang="en-US" altLang="ja-JP" b="1" i="1" dirty="0">
                <a:latin typeface="Times New Roman" panose="02020603050405020304" pitchFamily="18" charset="0"/>
                <a:ea typeface="ＭＳ Ｐゴシック" panose="020B0600070205080204" pitchFamily="34" charset="-128"/>
              </a:rPr>
              <a:t>).</a:t>
            </a:r>
          </a:p>
          <a:p>
            <a:pPr marL="228600" indent="-228600">
              <a:lnSpc>
                <a:spcPct val="90000"/>
              </a:lnSpc>
            </a:pPr>
            <a:endParaRPr lang="en-US" altLang="ja-JP" b="1" i="1" dirty="0">
              <a:latin typeface="Times New Roman" panose="02020603050405020304" pitchFamily="18" charset="0"/>
              <a:ea typeface="ＭＳ Ｐゴシック" panose="020B0600070205080204" pitchFamily="34" charset="-128"/>
            </a:endParaRPr>
          </a:p>
          <a:p>
            <a:pPr marL="228600" indent="-228600">
              <a:lnSpc>
                <a:spcPct val="90000"/>
              </a:lnSpc>
            </a:pPr>
            <a:endParaRPr lang="en-US" altLang="en-US" dirty="0">
              <a:latin typeface="Times New Roman" panose="02020603050405020304" pitchFamily="18" charset="0"/>
              <a:ea typeface="ＭＳ Ｐゴシック" panose="020B0600070205080204" pitchFamily="34" charset="-128"/>
            </a:endParaRPr>
          </a:p>
          <a:p>
            <a:pPr marL="228600" indent="-228600">
              <a:lnSpc>
                <a:spcPct val="90000"/>
              </a:lnSpc>
            </a:pPr>
            <a:r>
              <a:rPr lang="en-US" altLang="en-US" dirty="0">
                <a:latin typeface="Times New Roman" panose="02020603050405020304" pitchFamily="18" charset="0"/>
                <a:ea typeface="ＭＳ Ｐゴシック" panose="020B0600070205080204" pitchFamily="34" charset="-128"/>
              </a:rPr>
              <a:t>See also: https://</a:t>
            </a:r>
            <a:r>
              <a:rPr lang="en-US" altLang="en-US" dirty="0" err="1">
                <a:latin typeface="Times New Roman" panose="02020603050405020304" pitchFamily="18" charset="0"/>
                <a:ea typeface="ＭＳ Ｐゴシック" panose="020B0600070205080204" pitchFamily="34" charset="-128"/>
              </a:rPr>
              <a:t>arxiv.org</a:t>
            </a:r>
            <a:r>
              <a:rPr lang="en-US" altLang="en-US" dirty="0">
                <a:latin typeface="Times New Roman" panose="02020603050405020304" pitchFamily="18" charset="0"/>
                <a:ea typeface="ＭＳ Ｐゴシック" panose="020B0600070205080204" pitchFamily="34" charset="-128"/>
              </a:rPr>
              <a:t>/pdf/1211.4846.pdf</a:t>
            </a:r>
          </a:p>
          <a:p>
            <a:pPr marL="228600" indent="-228600">
              <a:lnSpc>
                <a:spcPct val="90000"/>
              </a:lnSpc>
            </a:pPr>
            <a:endParaRPr lang="en-US" altLang="en-US" dirty="0">
              <a:latin typeface="Times New Roman" panose="02020603050405020304" pitchFamily="18" charset="0"/>
              <a:ea typeface="ＭＳ Ｐゴシック" panose="020B0600070205080204" pitchFamily="34" charset="-128"/>
            </a:endParaRPr>
          </a:p>
          <a:p>
            <a:pPr marL="228600" indent="-228600">
              <a:lnSpc>
                <a:spcPct val="90000"/>
              </a:lnSpc>
            </a:pPr>
            <a:r>
              <a:rPr lang="en-US" altLang="en-US" dirty="0">
                <a:latin typeface="Times New Roman" panose="02020603050405020304" pitchFamily="18" charset="0"/>
                <a:ea typeface="ＭＳ Ｐゴシック" panose="020B0600070205080204" pitchFamily="34" charset="-128"/>
              </a:rPr>
              <a:t>It</a:t>
            </a:r>
            <a:r>
              <a:rPr lang="ja-JP" altLang="en-US" dirty="0">
                <a:latin typeface="Times New Roman" panose="02020603050405020304" pitchFamily="18" charset="0"/>
                <a:ea typeface="ＭＳ Ｐゴシック" panose="020B0600070205080204" pitchFamily="34" charset="-128"/>
              </a:rPr>
              <a:t>’</a:t>
            </a:r>
            <a:r>
              <a:rPr lang="en-US" altLang="ja-JP" dirty="0">
                <a:latin typeface="Times New Roman" panose="02020603050405020304" pitchFamily="18" charset="0"/>
                <a:ea typeface="ＭＳ Ｐゴシック" panose="020B0600070205080204" pitchFamily="34" charset="-128"/>
              </a:rPr>
              <a:t>s not just increasingly intense precipitation events that will lead to more flooding in a warmer world. Rising sea levels will also lead to widespread coastal flooding as global warming progresses. Higher temperatures cause sea level rise by expanding ocean water, melting glaciers and small ice caps and provoking sections of Greenland and Antarctic ice sheets to melt. </a:t>
            </a:r>
          </a:p>
          <a:p>
            <a:pPr marL="228600" indent="-228600">
              <a:lnSpc>
                <a:spcPct val="90000"/>
              </a:lnSpc>
            </a:pPr>
            <a:endParaRPr lang="en-US" altLang="en-US" dirty="0">
              <a:latin typeface="Times New Roman" panose="02020603050405020304" pitchFamily="18" charset="0"/>
              <a:ea typeface="ＭＳ Ｐゴシック" panose="020B0600070205080204" pitchFamily="34" charset="-128"/>
            </a:endParaRPr>
          </a:p>
          <a:p>
            <a:pPr marL="228600" indent="-228600">
              <a:lnSpc>
                <a:spcPct val="90000"/>
              </a:lnSpc>
            </a:pPr>
            <a:r>
              <a:rPr lang="en-US" altLang="en-US" dirty="0">
                <a:latin typeface="Times New Roman" panose="02020603050405020304" pitchFamily="18" charset="0"/>
                <a:ea typeface="ＭＳ Ｐゴシック" panose="020B0600070205080204" pitchFamily="34" charset="-128"/>
              </a:rPr>
              <a:t>Over the last century, sea level rose by about 4.5 to 8.5 inches, and the IPCC projects that global warming could cause an additional 7 to 23 inch rise in sea level by 2100 (</a:t>
            </a:r>
            <a:r>
              <a:rPr lang="ja-JP" altLang="en-US" dirty="0">
                <a:latin typeface="Times New Roman" panose="02020603050405020304" pitchFamily="18" charset="0"/>
                <a:ea typeface="ＭＳ Ｐゴシック" panose="020B0600070205080204" pitchFamily="34" charset="-128"/>
              </a:rPr>
              <a:t>“</a:t>
            </a:r>
            <a:r>
              <a:rPr lang="en-US" altLang="ja-JP" dirty="0">
                <a:latin typeface="Times New Roman" panose="02020603050405020304" pitchFamily="18" charset="0"/>
                <a:ea typeface="ＭＳ Ｐゴシック" panose="020B0600070205080204" pitchFamily="34" charset="-128"/>
              </a:rPr>
              <a:t>excluding rapid dynamical changes in ice flow</a:t>
            </a:r>
            <a:r>
              <a:rPr lang="ja-JP" altLang="en-US" dirty="0">
                <a:latin typeface="Times New Roman" panose="02020603050405020304" pitchFamily="18" charset="0"/>
                <a:ea typeface="ＭＳ Ｐゴシック" panose="020B0600070205080204" pitchFamily="34" charset="-128"/>
              </a:rPr>
              <a:t>”</a:t>
            </a:r>
            <a:r>
              <a:rPr lang="en-US" altLang="ja-JP" dirty="0">
                <a:latin typeface="Times New Roman" panose="02020603050405020304" pitchFamily="18" charset="0"/>
                <a:ea typeface="ＭＳ Ｐゴシック" panose="020B0600070205080204" pitchFamily="34" charset="-128"/>
              </a:rPr>
              <a:t> .(1) More recently, research published in the journal </a:t>
            </a:r>
            <a:r>
              <a:rPr lang="en-US" altLang="ja-JP" i="1" dirty="0">
                <a:latin typeface="Times New Roman" panose="02020603050405020304" pitchFamily="18" charset="0"/>
                <a:ea typeface="ＭＳ Ｐゴシック" panose="020B0600070205080204" pitchFamily="34" charset="-128"/>
              </a:rPr>
              <a:t>Science </a:t>
            </a:r>
            <a:r>
              <a:rPr lang="en-US" altLang="ja-JP" dirty="0">
                <a:latin typeface="Times New Roman" panose="02020603050405020304" pitchFamily="18" charset="0"/>
                <a:ea typeface="ＭＳ Ｐゴシック" panose="020B0600070205080204" pitchFamily="34" charset="-128"/>
              </a:rPr>
              <a:t>indicates that the recently observed accelerations in the melt and flow of land-based ice sheets in Greenland and Antarctica could contribute to a much more substantial sea level rise, ranging from 20 to 55 inches by the end of the century.(2) A rise of this magnitude would have serious implications for coastal cities and towns around the globe. </a:t>
            </a:r>
          </a:p>
          <a:p>
            <a:pPr marL="228600" indent="-228600">
              <a:lnSpc>
                <a:spcPct val="90000"/>
              </a:lnSpc>
            </a:pPr>
            <a:endParaRPr lang="en-US" altLang="en-US" dirty="0">
              <a:latin typeface="Times New Roman" panose="02020603050405020304" pitchFamily="18" charset="0"/>
              <a:ea typeface="ＭＳ Ｐゴシック" panose="020B0600070205080204" pitchFamily="34" charset="-128"/>
            </a:endParaRPr>
          </a:p>
          <a:p>
            <a:pPr marL="228600" indent="-228600">
              <a:lnSpc>
                <a:spcPct val="90000"/>
              </a:lnSpc>
            </a:pPr>
            <a:r>
              <a:rPr lang="en-US" altLang="en-US" dirty="0">
                <a:latin typeface="Times New Roman" panose="02020603050405020304" pitchFamily="18" charset="0"/>
                <a:ea typeface="ＭＳ Ｐゴシック" panose="020B0600070205080204" pitchFamily="34" charset="-128"/>
              </a:rPr>
              <a:t>Even a rise in sea level within the range projected by the IPCC (40cm, or approximately 16 inches by 2080) would result in an increase in the number of people at risk of flooding by coastal storm surges from the current 75 million to 200 million people.(1)</a:t>
            </a:r>
          </a:p>
          <a:p>
            <a:pPr marL="228600" indent="-228600">
              <a:lnSpc>
                <a:spcPct val="90000"/>
              </a:lnSpc>
            </a:pPr>
            <a:endParaRPr lang="en-US" altLang="en-US" dirty="0">
              <a:latin typeface="Times New Roman" panose="02020603050405020304" pitchFamily="18" charset="0"/>
              <a:ea typeface="ＭＳ Ｐゴシック" panose="020B0600070205080204" pitchFamily="34" charset="-128"/>
            </a:endParaRPr>
          </a:p>
          <a:p>
            <a:pPr marL="228600" indent="-228600">
              <a:lnSpc>
                <a:spcPct val="90000"/>
              </a:lnSpc>
            </a:pPr>
            <a:r>
              <a:rPr lang="en-US" altLang="en-US" dirty="0">
                <a:latin typeface="Times New Roman" panose="02020603050405020304" pitchFamily="18" charset="0"/>
                <a:ea typeface="ＭＳ Ｐゴシック" panose="020B0600070205080204" pitchFamily="34" charset="-128"/>
              </a:rPr>
              <a:t>Salt marshes, mangroves and other coastal wetland ecosystems that important habitats for many species will be greatly threatened by rising sea levels. These ecosystems are also vital in fishing, recreation and other economically important activities. (3)</a:t>
            </a:r>
          </a:p>
          <a:p>
            <a:pPr marL="228600" indent="-228600">
              <a:lnSpc>
                <a:spcPct val="90000"/>
              </a:lnSpc>
            </a:pPr>
            <a:endParaRPr lang="en-US" altLang="en-US" dirty="0">
              <a:latin typeface="Times New Roman" panose="02020603050405020304" pitchFamily="18" charset="0"/>
              <a:ea typeface="ＭＳ Ｐゴシック" panose="020B0600070205080204" pitchFamily="34" charset="-128"/>
            </a:endParaRPr>
          </a:p>
          <a:p>
            <a:pPr marL="228600" indent="-228600">
              <a:lnSpc>
                <a:spcPct val="90000"/>
              </a:lnSpc>
            </a:pPr>
            <a:r>
              <a:rPr lang="en-US" altLang="en-US" dirty="0">
                <a:latin typeface="Times New Roman" panose="02020603050405020304" pitchFamily="18" charset="0"/>
                <a:ea typeface="ＭＳ Ｐゴシック" panose="020B0600070205080204" pitchFamily="34" charset="-128"/>
              </a:rPr>
              <a:t>Rising sea levels will increase the salinity levels in surface and ground water as a result of salt water intrusion. Not only will this harm plants and animals in estuaries, but it will also threaten sources of water for human consumption. (4)</a:t>
            </a:r>
          </a:p>
          <a:p>
            <a:pPr marL="228600" indent="-228600">
              <a:lnSpc>
                <a:spcPct val="90000"/>
              </a:lnSpc>
            </a:pPr>
            <a:endParaRPr lang="en-US" altLang="en-US" dirty="0">
              <a:latin typeface="Times New Roman" panose="02020603050405020304" pitchFamily="18" charset="0"/>
              <a:ea typeface="ＭＳ Ｐゴシック" panose="020B0600070205080204" pitchFamily="34" charset="-128"/>
            </a:endParaRPr>
          </a:p>
          <a:p>
            <a:pPr marL="228600" indent="-228600">
              <a:lnSpc>
                <a:spcPct val="90000"/>
              </a:lnSpc>
            </a:pPr>
            <a:endParaRPr lang="en-US" altLang="en-US" dirty="0">
              <a:latin typeface="Times New Roman" panose="02020603050405020304" pitchFamily="18" charset="0"/>
              <a:ea typeface="ＭＳ Ｐゴシック" panose="020B0600070205080204" pitchFamily="34" charset="-128"/>
            </a:endParaRPr>
          </a:p>
          <a:p>
            <a:pPr marL="228600" indent="-228600">
              <a:lnSpc>
                <a:spcPct val="90000"/>
              </a:lnSpc>
            </a:pPr>
            <a:r>
              <a:rPr lang="en-US" altLang="en-US" dirty="0">
                <a:latin typeface="Times New Roman" panose="02020603050405020304" pitchFamily="18" charset="0"/>
                <a:ea typeface="ＭＳ Ｐゴシック" panose="020B0600070205080204" pitchFamily="34" charset="-128"/>
              </a:rPr>
              <a:t>References:</a:t>
            </a:r>
          </a:p>
          <a:p>
            <a:pPr marL="228600" indent="-228600">
              <a:lnSpc>
                <a:spcPct val="90000"/>
              </a:lnSpc>
            </a:pPr>
            <a:r>
              <a:rPr lang="en-US" altLang="en-US" dirty="0">
                <a:latin typeface="Times New Roman" panose="02020603050405020304" pitchFamily="18" charset="0"/>
                <a:ea typeface="ＭＳ Ｐゴシック" panose="020B0600070205080204" pitchFamily="34" charset="-128"/>
              </a:rPr>
              <a:t>(1) IPCC. Climate Change 2007: The Physical Science Basis, Summary for Policymakers. Contribution of Working Group I to the Fourth Assessment Report of the Intergovernmental Panel on Climate Change. Available at: </a:t>
            </a:r>
            <a:r>
              <a:rPr lang="en-US" altLang="en-US" dirty="0">
                <a:latin typeface="Times New Roman" panose="02020603050405020304" pitchFamily="18" charset="0"/>
                <a:ea typeface="ＭＳ Ｐゴシック" panose="020B0600070205080204" pitchFamily="34" charset="-128"/>
                <a:hlinkClick r:id="rId3"/>
              </a:rPr>
              <a:t>http://www.ipcc.ch</a:t>
            </a:r>
            <a:r>
              <a:rPr lang="en-US" altLang="en-US" dirty="0">
                <a:latin typeface="Times New Roman" panose="02020603050405020304" pitchFamily="18" charset="0"/>
                <a:ea typeface="ＭＳ Ｐゴシック" panose="020B0600070205080204" pitchFamily="34" charset="-128"/>
              </a:rPr>
              <a:t> </a:t>
            </a:r>
          </a:p>
          <a:p>
            <a:pPr marL="228600" indent="-228600">
              <a:lnSpc>
                <a:spcPct val="90000"/>
              </a:lnSpc>
            </a:pPr>
            <a:r>
              <a:rPr lang="en-US" altLang="en-US" dirty="0">
                <a:latin typeface="Times New Roman" panose="02020603050405020304" pitchFamily="18" charset="0"/>
                <a:ea typeface="ＭＳ Ｐゴシック" panose="020B0600070205080204" pitchFamily="34" charset="-128"/>
              </a:rPr>
              <a:t>(2) </a:t>
            </a:r>
            <a:r>
              <a:rPr lang="en-US" altLang="en-US" dirty="0" err="1">
                <a:latin typeface="Times New Roman" panose="02020603050405020304" pitchFamily="18" charset="0"/>
                <a:ea typeface="ＭＳ Ｐゴシック" panose="020B0600070205080204" pitchFamily="34" charset="-128"/>
              </a:rPr>
              <a:t>Rahmstorf</a:t>
            </a:r>
            <a:r>
              <a:rPr lang="en-US" altLang="en-US" dirty="0">
                <a:latin typeface="Times New Roman" panose="02020603050405020304" pitchFamily="18" charset="0"/>
                <a:ea typeface="ＭＳ Ｐゴシック" panose="020B0600070205080204" pitchFamily="34" charset="-128"/>
              </a:rPr>
              <a:t> S. A Semi-Empirical Approach to Projecting Future Sea-Level Rise. </a:t>
            </a:r>
            <a:r>
              <a:rPr lang="en-US" altLang="en-US" i="1" dirty="0">
                <a:latin typeface="Times New Roman" panose="02020603050405020304" pitchFamily="18" charset="0"/>
                <a:ea typeface="ＭＳ Ｐゴシック" panose="020B0600070205080204" pitchFamily="34" charset="-128"/>
              </a:rPr>
              <a:t>Science</a:t>
            </a:r>
            <a:r>
              <a:rPr lang="en-US" altLang="en-US" dirty="0">
                <a:latin typeface="Times New Roman" panose="02020603050405020304" pitchFamily="18" charset="0"/>
                <a:ea typeface="ＭＳ Ｐゴシック" panose="020B0600070205080204" pitchFamily="34" charset="-128"/>
              </a:rPr>
              <a:t>;  Published online December 14, 2006; 10.1126/science.1135456</a:t>
            </a:r>
          </a:p>
          <a:p>
            <a:pPr marL="228600" indent="-228600">
              <a:lnSpc>
                <a:spcPct val="90000"/>
              </a:lnSpc>
            </a:pPr>
            <a:r>
              <a:rPr lang="en-US" altLang="en-US" dirty="0">
                <a:latin typeface="Times New Roman" panose="02020603050405020304" pitchFamily="18" charset="0"/>
                <a:ea typeface="ＭＳ Ｐゴシック" panose="020B0600070205080204" pitchFamily="34" charset="-128"/>
              </a:rPr>
              <a:t>(3) And (4) Coastal Zones and Sea Level Rise:</a:t>
            </a:r>
          </a:p>
          <a:p>
            <a:pPr marL="228600" indent="-228600">
              <a:lnSpc>
                <a:spcPct val="90000"/>
              </a:lnSpc>
            </a:pPr>
            <a:r>
              <a:rPr lang="en-US" altLang="en-US" dirty="0">
                <a:latin typeface="Times New Roman" panose="02020603050405020304" pitchFamily="18" charset="0"/>
                <a:ea typeface="ＭＳ Ｐゴシック" panose="020B0600070205080204" pitchFamily="34" charset="-128"/>
              </a:rPr>
              <a:t>http://</a:t>
            </a:r>
            <a:r>
              <a:rPr lang="en-US" altLang="en-US" dirty="0" err="1">
                <a:latin typeface="Times New Roman" panose="02020603050405020304" pitchFamily="18" charset="0"/>
                <a:ea typeface="ＭＳ Ｐゴシック" panose="020B0600070205080204" pitchFamily="34" charset="-128"/>
              </a:rPr>
              <a:t>www.epa.gov</a:t>
            </a:r>
            <a:r>
              <a:rPr lang="en-US" altLang="en-US" dirty="0">
                <a:latin typeface="Times New Roman" panose="02020603050405020304" pitchFamily="18" charset="0"/>
                <a:ea typeface="ＭＳ Ｐゴシック" panose="020B0600070205080204" pitchFamily="34" charset="-128"/>
              </a:rPr>
              <a:t>/</a:t>
            </a:r>
            <a:r>
              <a:rPr lang="en-US" altLang="en-US" dirty="0" err="1">
                <a:latin typeface="Times New Roman" panose="02020603050405020304" pitchFamily="18" charset="0"/>
                <a:ea typeface="ＭＳ Ｐゴシック" panose="020B0600070205080204" pitchFamily="34" charset="-128"/>
              </a:rPr>
              <a:t>climatechange</a:t>
            </a:r>
            <a:r>
              <a:rPr lang="en-US" altLang="en-US" dirty="0">
                <a:latin typeface="Times New Roman" panose="02020603050405020304" pitchFamily="18" charset="0"/>
                <a:ea typeface="ＭＳ Ｐゴシック" panose="020B0600070205080204" pitchFamily="34" charset="-128"/>
              </a:rPr>
              <a:t>/effects/coastal/</a:t>
            </a:r>
            <a:r>
              <a:rPr lang="en-US" altLang="en-US" dirty="0" err="1">
                <a:latin typeface="Times New Roman" panose="02020603050405020304" pitchFamily="18" charset="0"/>
                <a:ea typeface="ＭＳ Ｐゴシック" panose="020B0600070205080204" pitchFamily="34" charset="-128"/>
              </a:rPr>
              <a:t>index.html</a:t>
            </a:r>
            <a:endParaRPr lang="en-US" altLang="en-US" dirty="0">
              <a:latin typeface="Times New Roman" panose="02020603050405020304" pitchFamily="18" charset="0"/>
              <a:ea typeface="ＭＳ Ｐゴシック" panose="020B0600070205080204" pitchFamily="34" charset="-128"/>
            </a:endParaRPr>
          </a:p>
          <a:p>
            <a:pPr marL="228600" indent="-228600">
              <a:lnSpc>
                <a:spcPct val="90000"/>
              </a:lnSpc>
            </a:pPr>
            <a:endParaRPr lang="en-US" altLang="en-US" dirty="0">
              <a:latin typeface="Times New Roman" panose="02020603050405020304" pitchFamily="18" charset="0"/>
              <a:ea typeface="ＭＳ Ｐゴシック" panose="020B0600070205080204" pitchFamily="34" charset="-128"/>
            </a:endParaRPr>
          </a:p>
          <a:p>
            <a:pPr marL="228600" indent="-228600">
              <a:lnSpc>
                <a:spcPct val="90000"/>
              </a:lnSpc>
            </a:pPr>
            <a:endParaRPr lang="en-US" altLang="en-US" dirty="0">
              <a:latin typeface="Times New Roman" panose="02020603050405020304" pitchFamily="18" charset="0"/>
              <a:ea typeface="ＭＳ Ｐゴシック" panose="020B0600070205080204" pitchFamily="34" charset="-128"/>
            </a:endParaRPr>
          </a:p>
          <a:p>
            <a:pPr marL="228600" indent="-228600">
              <a:lnSpc>
                <a:spcPct val="90000"/>
              </a:lnSpc>
            </a:pPr>
            <a:r>
              <a:rPr lang="en-US" altLang="en-US" dirty="0">
                <a:latin typeface="Times New Roman" panose="02020603050405020304" pitchFamily="18" charset="0"/>
                <a:ea typeface="ＭＳ Ｐゴシック" panose="020B0600070205080204" pitchFamily="34" charset="-128"/>
              </a:rPr>
              <a:t>Photos: EPA: http://</a:t>
            </a:r>
            <a:r>
              <a:rPr lang="en-US" altLang="en-US" dirty="0" err="1">
                <a:latin typeface="Times New Roman" panose="02020603050405020304" pitchFamily="18" charset="0"/>
                <a:ea typeface="ＭＳ Ｐゴシック" panose="020B0600070205080204" pitchFamily="34" charset="-128"/>
              </a:rPr>
              <a:t>www.epa.gov</a:t>
            </a:r>
            <a:r>
              <a:rPr lang="en-US" altLang="en-US" dirty="0">
                <a:latin typeface="Times New Roman" panose="02020603050405020304" pitchFamily="18" charset="0"/>
                <a:ea typeface="ＭＳ Ｐゴシック" panose="020B0600070205080204" pitchFamily="34" charset="-128"/>
              </a:rPr>
              <a:t>/</a:t>
            </a:r>
            <a:r>
              <a:rPr lang="en-US" altLang="en-US" dirty="0" err="1">
                <a:latin typeface="Times New Roman" panose="02020603050405020304" pitchFamily="18" charset="0"/>
                <a:ea typeface="ＭＳ Ｐゴシック" panose="020B0600070205080204" pitchFamily="34" charset="-128"/>
              </a:rPr>
              <a:t>climatechange</a:t>
            </a:r>
            <a:r>
              <a:rPr lang="en-US" altLang="en-US" dirty="0">
                <a:latin typeface="Times New Roman" panose="02020603050405020304" pitchFamily="18" charset="0"/>
                <a:ea typeface="ＭＳ Ｐゴシック" panose="020B0600070205080204" pitchFamily="34" charset="-128"/>
              </a:rPr>
              <a:t>/effects/coastal/</a:t>
            </a:r>
            <a:r>
              <a:rPr lang="en-US" altLang="en-US" dirty="0" err="1">
                <a:latin typeface="Times New Roman" panose="02020603050405020304" pitchFamily="18" charset="0"/>
                <a:ea typeface="ＭＳ Ｐゴシック" panose="020B0600070205080204" pitchFamily="34" charset="-128"/>
              </a:rPr>
              <a:t>index.html</a:t>
            </a:r>
            <a:endParaRPr lang="en-US" altLang="en-US" dirty="0">
              <a:latin typeface="Times New Roman" panose="02020603050405020304" pitchFamily="18" charset="0"/>
              <a:ea typeface="ＭＳ Ｐゴシック" panose="020B0600070205080204" pitchFamily="34" charset="-128"/>
            </a:endParaRPr>
          </a:p>
          <a:p>
            <a:pPr marL="228600" indent="-228600">
              <a:lnSpc>
                <a:spcPct val="90000"/>
              </a:lnSpc>
            </a:pPr>
            <a:endParaRPr lang="en-US" altLang="en-US" dirty="0">
              <a:latin typeface="Times New Roman" panose="02020603050405020304" pitchFamily="18" charset="0"/>
              <a:ea typeface="ＭＳ Ｐゴシック" panose="020B0600070205080204" pitchFamily="34" charset="-128"/>
            </a:endParaRPr>
          </a:p>
          <a:p>
            <a:pPr marL="228600" indent="-228600">
              <a:lnSpc>
                <a:spcPct val="90000"/>
              </a:lnSpc>
            </a:pPr>
            <a:r>
              <a:rPr lang="en-US" altLang="en-US" dirty="0">
                <a:latin typeface="Times New Roman" panose="02020603050405020304" pitchFamily="18" charset="0"/>
                <a:ea typeface="ＭＳ Ｐゴシック" panose="020B0600070205080204" pitchFamily="34" charset="-128"/>
              </a:rPr>
              <a:t>See also: http://</a:t>
            </a:r>
            <a:r>
              <a:rPr lang="en-US" altLang="en-US" dirty="0" err="1">
                <a:latin typeface="Times New Roman" panose="02020603050405020304" pitchFamily="18" charset="0"/>
                <a:ea typeface="ＭＳ Ｐゴシック" panose="020B0600070205080204" pitchFamily="34" charset="-128"/>
              </a:rPr>
              <a:t>www.miamiherald.com</a:t>
            </a:r>
            <a:r>
              <a:rPr lang="en-US" altLang="en-US" dirty="0">
                <a:latin typeface="Times New Roman" panose="02020603050405020304" pitchFamily="18" charset="0"/>
                <a:ea typeface="ＭＳ Ｐゴシック" panose="020B0600070205080204" pitchFamily="34" charset="-128"/>
              </a:rPr>
              <a:t>/news/state/</a:t>
            </a:r>
            <a:r>
              <a:rPr lang="en-US" altLang="en-US" dirty="0" err="1">
                <a:latin typeface="Times New Roman" panose="02020603050405020304" pitchFamily="18" charset="0"/>
                <a:ea typeface="ＭＳ Ｐゴシック" panose="020B0600070205080204" pitchFamily="34" charset="-128"/>
              </a:rPr>
              <a:t>florida</a:t>
            </a:r>
            <a:r>
              <a:rPr lang="en-US" altLang="en-US" dirty="0">
                <a:latin typeface="Times New Roman" panose="02020603050405020304" pitchFamily="18" charset="0"/>
                <a:ea typeface="ＭＳ Ｐゴシック" panose="020B0600070205080204" pitchFamily="34" charset="-128"/>
              </a:rPr>
              <a:t>/article12983720.html#storylink=</a:t>
            </a:r>
            <a:r>
              <a:rPr lang="en-US" altLang="en-US" dirty="0" err="1">
                <a:latin typeface="Times New Roman" panose="02020603050405020304" pitchFamily="18" charset="0"/>
                <a:ea typeface="ＭＳ Ｐゴシック" panose="020B0600070205080204" pitchFamily="34" charset="-128"/>
              </a:rPr>
              <a:t>cpy</a:t>
            </a:r>
            <a:endParaRPr lang="en-US" altLang="en-US" dirty="0">
              <a:latin typeface="Times New Roman" panose="02020603050405020304" pitchFamily="18" charset="0"/>
              <a:ea typeface="ＭＳ Ｐゴシック" panose="020B0600070205080204" pitchFamily="34" charset="-128"/>
            </a:endParaRPr>
          </a:p>
          <a:p>
            <a:pPr marL="228600" indent="-228600">
              <a:lnSpc>
                <a:spcPct val="90000"/>
              </a:lnSpc>
            </a:pPr>
            <a:r>
              <a:rPr lang="en-US" altLang="en-US" dirty="0">
                <a:latin typeface="Times New Roman" panose="02020603050405020304" pitchFamily="18" charset="0"/>
                <a:ea typeface="ＭＳ Ｐゴシック" panose="020B0600070205080204" pitchFamily="34" charset="-128"/>
              </a:rPr>
              <a:t>State environmental officials ordered not to use the terms “climate change” or “global warming” in any government communications, emails, or reports.</a:t>
            </a:r>
          </a:p>
          <a:p>
            <a:pPr marL="228600" indent="-228600">
              <a:lnSpc>
                <a:spcPct val="90000"/>
              </a:lnSpc>
            </a:pPr>
            <a:endParaRPr lang="en-US" altLang="en-US" dirty="0">
              <a:latin typeface="Times New Roman" panose="02020603050405020304" pitchFamily="18" charset="0"/>
              <a:ea typeface="ＭＳ Ｐゴシック" panose="020B0600070205080204" pitchFamily="34" charset="-128"/>
            </a:endParaRPr>
          </a:p>
          <a:p>
            <a:pPr marL="228600" indent="-228600">
              <a:lnSpc>
                <a:spcPct val="90000"/>
              </a:lnSpc>
            </a:pPr>
            <a:endParaRPr lang="en-US" altLang="en-US" dirty="0">
              <a:latin typeface="Times New Roman" panose="02020603050405020304" pitchFamily="18" charset="0"/>
              <a:ea typeface="ＭＳ Ｐゴシック" panose="020B0600070205080204" pitchFamily="34" charset="-128"/>
            </a:endParaRPr>
          </a:p>
          <a:p>
            <a:pPr marL="228600" indent="-228600">
              <a:lnSpc>
                <a:spcPct val="90000"/>
              </a:lnSpc>
            </a:pPr>
            <a:endParaRPr lang="en-US" altLang="en-US" dirty="0">
              <a:latin typeface="Times New Roman" panose="02020603050405020304" pitchFamily="18" charset="0"/>
              <a:ea typeface="ＭＳ Ｐゴシック" panose="020B0600070205080204" pitchFamily="34" charset="-128"/>
            </a:endParaRPr>
          </a:p>
        </p:txBody>
      </p:sp>
      <p:sp>
        <p:nvSpPr>
          <p:cNvPr id="77827" name="Slide Number Placeholder 3">
            <a:extLst>
              <a:ext uri="{FF2B5EF4-FFF2-40B4-BE49-F238E27FC236}">
                <a16:creationId xmlns:a16="http://schemas.microsoft.com/office/drawing/2014/main" xmlns="" id="{65266F85-8FBE-9A4D-92F3-2FE4A3587A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3667EAA-0890-8043-BD8B-1F312BB34011}" type="slidenum">
              <a:rPr lang="en-US" altLang="en-US" sz="1200" smtClean="0"/>
              <a:pPr/>
              <a:t>26</a:t>
            </a:fld>
            <a:endParaRPr lang="en-US" altLang="en-US" sz="1200"/>
          </a:p>
        </p:txBody>
      </p:sp>
    </p:spTree>
    <p:extLst>
      <p:ext uri="{BB962C8B-B14F-4D97-AF65-F5344CB8AC3E}">
        <p14:creationId xmlns:p14="http://schemas.microsoft.com/office/powerpoint/2010/main" val="1540970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Placeholder 2">
            <a:extLst>
              <a:ext uri="{FF2B5EF4-FFF2-40B4-BE49-F238E27FC236}">
                <a16:creationId xmlns:a16="http://schemas.microsoft.com/office/drawing/2014/main" xmlns="" id="{6C84460A-1DCA-A54B-9D38-8C76E090F3CF}"/>
              </a:ext>
            </a:extLst>
          </p:cNvPr>
          <p:cNvSpPr>
            <a:spLocks noGrp="1" noRot="1" noChangeAspect="1" noTextEdit="1"/>
          </p:cNvSpPr>
          <p:nvPr>
            <p:ph type="sldImg"/>
          </p:nvPr>
        </p:nvSpPr>
        <p:spPr>
          <a:xfrm>
            <a:off x="381000" y="685800"/>
            <a:ext cx="6096000" cy="3429000"/>
          </a:xfrm>
          <a:ln/>
        </p:spPr>
      </p:sp>
      <p:sp>
        <p:nvSpPr>
          <p:cNvPr id="86018" name="Placeholder 3">
            <a:extLst>
              <a:ext uri="{FF2B5EF4-FFF2-40B4-BE49-F238E27FC236}">
                <a16:creationId xmlns:a16="http://schemas.microsoft.com/office/drawing/2014/main" xmlns="" id="{C3D4560C-0F45-7548-B7A9-F79E1D5CCE0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457385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xmlns="" id="{22B11B54-1C20-E24E-98D3-793B97FF6A9D}"/>
              </a:ext>
            </a:extLst>
          </p:cNvPr>
          <p:cNvSpPr>
            <a:spLocks noGrp="1" noRot="1" noChangeAspect="1" noTextEdit="1"/>
          </p:cNvSpPr>
          <p:nvPr>
            <p:ph type="sldImg"/>
          </p:nvPr>
        </p:nvSpPr>
        <p:spPr>
          <a:xfrm>
            <a:off x="381000" y="685800"/>
            <a:ext cx="6096000" cy="3429000"/>
          </a:xfrm>
          <a:ln/>
        </p:spPr>
      </p:sp>
      <p:sp>
        <p:nvSpPr>
          <p:cNvPr id="88066" name="Notes Placeholder 2">
            <a:extLst>
              <a:ext uri="{FF2B5EF4-FFF2-40B4-BE49-F238E27FC236}">
                <a16:creationId xmlns:a16="http://schemas.microsoft.com/office/drawing/2014/main" xmlns="" id="{8D6077BF-C9B7-A94E-9A2C-1D7F9B68FB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Graphic from http://</a:t>
            </a:r>
            <a:r>
              <a:rPr lang="en-US" altLang="en-US" dirty="0" err="1">
                <a:latin typeface="Times New Roman" panose="02020603050405020304" pitchFamily="18" charset="0"/>
                <a:ea typeface="ＭＳ Ｐゴシック" panose="020B0600070205080204" pitchFamily="34" charset="-128"/>
              </a:rPr>
              <a:t>www.carbonfootprint.com</a:t>
            </a:r>
            <a:r>
              <a:rPr lang="en-US" altLang="en-US" dirty="0">
                <a:latin typeface="Times New Roman" panose="02020603050405020304" pitchFamily="18" charset="0"/>
                <a:ea typeface="ＭＳ Ｐゴシック" panose="020B0600070205080204" pitchFamily="34" charset="-128"/>
              </a:rPr>
              <a:t>/</a:t>
            </a:r>
            <a:r>
              <a:rPr lang="en-US" altLang="en-US" dirty="0" err="1">
                <a:latin typeface="Times New Roman" panose="02020603050405020304" pitchFamily="18" charset="0"/>
                <a:ea typeface="ＭＳ Ｐゴシック" panose="020B0600070205080204" pitchFamily="34" charset="-128"/>
              </a:rPr>
              <a:t>calculator.aspx</a:t>
            </a:r>
            <a:r>
              <a:rPr lang="en-US" altLang="en-US" dirty="0">
                <a:latin typeface="Times New Roman" panose="02020603050405020304" pitchFamily="18" charset="0"/>
                <a:ea typeface="ＭＳ Ｐゴシック" panose="020B0600070205080204" pitchFamily="34" charset="-128"/>
              </a:rPr>
              <a:t>  accessed 1/2/11</a:t>
            </a:r>
          </a:p>
          <a:p>
            <a:r>
              <a:rPr lang="en-US" altLang="en-US" dirty="0">
                <a:latin typeface="Times New Roman" panose="02020603050405020304" pitchFamily="18" charset="0"/>
                <a:ea typeface="ＭＳ Ｐゴシック" panose="020B0600070205080204" pitchFamily="34" charset="-128"/>
              </a:rPr>
              <a:t>Nature conservancy site:   http://</a:t>
            </a:r>
            <a:r>
              <a:rPr lang="en-US" altLang="en-US" dirty="0" err="1">
                <a:latin typeface="Times New Roman" panose="02020603050405020304" pitchFamily="18" charset="0"/>
                <a:ea typeface="ＭＳ Ｐゴシック" panose="020B0600070205080204" pitchFamily="34" charset="-128"/>
              </a:rPr>
              <a:t>www.nature.org</a:t>
            </a:r>
            <a:r>
              <a:rPr lang="en-US" altLang="en-US" dirty="0">
                <a:latin typeface="Times New Roman" panose="02020603050405020304" pitchFamily="18" charset="0"/>
                <a:ea typeface="ＭＳ Ｐゴシック" panose="020B0600070205080204" pitchFamily="34" charset="-128"/>
              </a:rPr>
              <a:t>/</a:t>
            </a:r>
            <a:r>
              <a:rPr lang="en-US" altLang="en-US" dirty="0" err="1">
                <a:latin typeface="Times New Roman" panose="02020603050405020304" pitchFamily="18" charset="0"/>
                <a:ea typeface="ＭＳ Ｐゴシック" panose="020B0600070205080204" pitchFamily="34" charset="-128"/>
              </a:rPr>
              <a:t>greenliving</a:t>
            </a:r>
            <a:r>
              <a:rPr lang="en-US" altLang="en-US" dirty="0">
                <a:latin typeface="Times New Roman" panose="02020603050405020304" pitchFamily="18" charset="0"/>
                <a:ea typeface="ＭＳ Ｐゴシック" panose="020B0600070205080204" pitchFamily="34" charset="-128"/>
              </a:rPr>
              <a:t>/</a:t>
            </a:r>
            <a:r>
              <a:rPr lang="en-US" altLang="en-US" dirty="0" err="1">
                <a:latin typeface="Times New Roman" panose="02020603050405020304" pitchFamily="18" charset="0"/>
                <a:ea typeface="ＭＳ Ｐゴシック" panose="020B0600070205080204" pitchFamily="34" charset="-128"/>
              </a:rPr>
              <a:t>carboncalculator</a:t>
            </a:r>
            <a:r>
              <a:rPr lang="en-US" altLang="en-US" dirty="0">
                <a:latin typeface="Times New Roman" panose="02020603050405020304" pitchFamily="18" charset="0"/>
                <a:ea typeface="ＭＳ Ｐゴシック" panose="020B0600070205080204" pitchFamily="34" charset="-128"/>
              </a:rPr>
              <a:t>/</a:t>
            </a:r>
            <a:r>
              <a:rPr lang="en-US" altLang="en-US" dirty="0" err="1">
                <a:latin typeface="Times New Roman" panose="02020603050405020304" pitchFamily="18" charset="0"/>
                <a:ea typeface="ＭＳ Ｐゴシック" panose="020B0600070205080204" pitchFamily="34" charset="-128"/>
              </a:rPr>
              <a:t>index.htm</a:t>
            </a:r>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Note EPA calculator does not include food or airplane travel!  Focuses on little things you can do.</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21 tons per person from https://</a:t>
            </a:r>
            <a:r>
              <a:rPr lang="en-US" altLang="en-US" dirty="0" err="1">
                <a:latin typeface="Times New Roman" panose="02020603050405020304" pitchFamily="18" charset="0"/>
                <a:ea typeface="ＭＳ Ｐゴシック" panose="020B0600070205080204" pitchFamily="34" charset="-128"/>
              </a:rPr>
              <a:t>www.epa.gov</a:t>
            </a:r>
            <a:r>
              <a:rPr lang="en-US" altLang="en-US" dirty="0">
                <a:latin typeface="Times New Roman" panose="02020603050405020304" pitchFamily="18" charset="0"/>
                <a:ea typeface="ＭＳ Ｐゴシック" panose="020B0600070205080204" pitchFamily="34" charset="-128"/>
              </a:rPr>
              <a:t>/</a:t>
            </a:r>
            <a:r>
              <a:rPr lang="en-US" altLang="en-US" dirty="0" err="1">
                <a:latin typeface="Times New Roman" panose="02020603050405020304" pitchFamily="18" charset="0"/>
                <a:ea typeface="ＭＳ Ｐゴシック" panose="020B0600070205080204" pitchFamily="34" charset="-128"/>
              </a:rPr>
              <a:t>ghgemissions</a:t>
            </a:r>
            <a:r>
              <a:rPr lang="en-US" altLang="en-US" dirty="0">
                <a:latin typeface="Times New Roman" panose="02020603050405020304" pitchFamily="18" charset="0"/>
                <a:ea typeface="ＭＳ Ｐゴシック" panose="020B0600070205080204" pitchFamily="34" charset="-128"/>
              </a:rPr>
              <a:t>/us-greenhouse-gas-inventory-report-1990-2014  accessed 3/10/17</a:t>
            </a:r>
          </a:p>
        </p:txBody>
      </p:sp>
      <p:sp>
        <p:nvSpPr>
          <p:cNvPr id="88067" name="Slide Number Placeholder 3">
            <a:extLst>
              <a:ext uri="{FF2B5EF4-FFF2-40B4-BE49-F238E27FC236}">
                <a16:creationId xmlns:a16="http://schemas.microsoft.com/office/drawing/2014/main" xmlns="" id="{5C596A31-2C83-A84A-885E-418BA5DD67A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873DBE8-7FE6-0C4A-B571-161119F229C6}" type="slidenum">
              <a:rPr lang="en-US" altLang="en-US" sz="1200" smtClean="0"/>
              <a:pPr/>
              <a:t>28</a:t>
            </a:fld>
            <a:endParaRPr lang="en-US" altLang="en-US" sz="1200"/>
          </a:p>
        </p:txBody>
      </p:sp>
    </p:spTree>
    <p:extLst>
      <p:ext uri="{BB962C8B-B14F-4D97-AF65-F5344CB8AC3E}">
        <p14:creationId xmlns:p14="http://schemas.microsoft.com/office/powerpoint/2010/main" val="15057168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xmlns="" id="{DE0EDF12-4586-DF4F-A48C-EA9548E071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52410F7-DE38-9F48-8E9D-0B780BC590CB}" type="slidenum">
              <a:rPr lang="en-US" altLang="en-US" sz="1200" smtClean="0"/>
              <a:pPr/>
              <a:t>29</a:t>
            </a:fld>
            <a:endParaRPr lang="en-US" altLang="en-US" sz="1200"/>
          </a:p>
        </p:txBody>
      </p:sp>
      <p:sp>
        <p:nvSpPr>
          <p:cNvPr id="90114" name="Rectangle 2">
            <a:extLst>
              <a:ext uri="{FF2B5EF4-FFF2-40B4-BE49-F238E27FC236}">
                <a16:creationId xmlns:a16="http://schemas.microsoft.com/office/drawing/2014/main" xmlns="" id="{2F3E291B-D09E-A241-A810-C0777395DBE1}"/>
              </a:ext>
            </a:extLst>
          </p:cNvPr>
          <p:cNvSpPr>
            <a:spLocks noGrp="1" noRot="1" noChangeAspect="1" noChangeArrowheads="1" noTextEdit="1"/>
          </p:cNvSpPr>
          <p:nvPr>
            <p:ph type="sldImg"/>
          </p:nvPr>
        </p:nvSpPr>
        <p:spPr>
          <a:xfrm>
            <a:off x="381000" y="685800"/>
            <a:ext cx="6096000" cy="3429000"/>
          </a:xfrm>
          <a:ln/>
        </p:spPr>
      </p:sp>
      <p:sp>
        <p:nvSpPr>
          <p:cNvPr id="90115" name="Rectangle 3">
            <a:extLst>
              <a:ext uri="{FF2B5EF4-FFF2-40B4-BE49-F238E27FC236}">
                <a16:creationId xmlns:a16="http://schemas.microsoft.com/office/drawing/2014/main" xmlns="" id="{2EEE6BA6-483B-E143-9E64-5BDB139999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http://</a:t>
            </a:r>
            <a:r>
              <a:rPr lang="en-US" altLang="en-US" dirty="0" err="1">
                <a:latin typeface="Times New Roman" panose="02020603050405020304" pitchFamily="18" charset="0"/>
                <a:ea typeface="ＭＳ Ｐゴシック" panose="020B0600070205080204" pitchFamily="34" charset="-128"/>
              </a:rPr>
              <a:t>www.arb.ca.gov</a:t>
            </a:r>
            <a:r>
              <a:rPr lang="en-US" altLang="en-US" dirty="0">
                <a:latin typeface="Times New Roman" panose="02020603050405020304" pitchFamily="18" charset="0"/>
                <a:ea typeface="ＭＳ Ｐゴシック" panose="020B0600070205080204" pitchFamily="34" charset="-128"/>
              </a:rPr>
              <a:t>/cc/ccc/</a:t>
            </a:r>
            <a:r>
              <a:rPr lang="en-US" altLang="en-US" dirty="0" err="1">
                <a:latin typeface="Times New Roman" panose="02020603050405020304" pitchFamily="18" charset="0"/>
                <a:ea typeface="ＭＳ Ｐゴシック" panose="020B0600070205080204" pitchFamily="34" charset="-128"/>
              </a:rPr>
              <a:t>ccc.htm</a:t>
            </a:r>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Higher estimates for travel factor in </a:t>
            </a:r>
            <a:r>
              <a:rPr lang="ja-JP" altLang="en-US" dirty="0">
                <a:latin typeface="Times New Roman" panose="02020603050405020304" pitchFamily="18" charset="0"/>
                <a:ea typeface="ＭＳ Ｐゴシック" panose="020B0600070205080204" pitchFamily="34" charset="-128"/>
              </a:rPr>
              <a:t>“</a:t>
            </a:r>
            <a:r>
              <a:rPr lang="en-US" altLang="ja-JP" dirty="0">
                <a:latin typeface="Times New Roman" panose="02020603050405020304" pitchFamily="18" charset="0"/>
                <a:ea typeface="ＭＳ Ｐゴシック" panose="020B0600070205080204" pitchFamily="34" charset="-128"/>
              </a:rPr>
              <a:t>radiative forcing</a:t>
            </a:r>
            <a:r>
              <a:rPr lang="ja-JP" altLang="en-US" dirty="0">
                <a:latin typeface="Times New Roman" panose="02020603050405020304" pitchFamily="18" charset="0"/>
                <a:ea typeface="ＭＳ Ｐゴシック" panose="020B0600070205080204" pitchFamily="34" charset="-128"/>
              </a:rPr>
              <a:t>”</a:t>
            </a:r>
            <a:r>
              <a:rPr lang="en-US" altLang="ja-JP" dirty="0">
                <a:latin typeface="Times New Roman" panose="02020603050405020304" pitchFamily="18" charset="0"/>
                <a:ea typeface="ＭＳ Ｐゴシック" panose="020B0600070205080204" pitchFamily="34" charset="-128"/>
              </a:rPr>
              <a:t>– the fact that GHG emitted at high altitude have a greater effect.</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 From http://</a:t>
            </a:r>
            <a:r>
              <a:rPr lang="en-US" altLang="en-US" dirty="0" err="1">
                <a:latin typeface="Times New Roman" panose="02020603050405020304" pitchFamily="18" charset="0"/>
                <a:ea typeface="ＭＳ Ｐゴシック" panose="020B0600070205080204" pitchFamily="34" charset="-128"/>
              </a:rPr>
              <a:t>www.pge.com</a:t>
            </a:r>
            <a:r>
              <a:rPr lang="en-US" altLang="en-US" dirty="0">
                <a:latin typeface="Times New Roman" panose="02020603050405020304" pitchFamily="18" charset="0"/>
                <a:ea typeface="ＭＳ Ｐゴシック" panose="020B0600070205080204" pitchFamily="34" charset="-128"/>
              </a:rPr>
              <a:t>/about/environment/calculator/</a:t>
            </a:r>
            <a:r>
              <a:rPr lang="en-US" altLang="en-US" dirty="0" err="1">
                <a:latin typeface="Times New Roman" panose="02020603050405020304" pitchFamily="18" charset="0"/>
                <a:ea typeface="ＭＳ Ｐゴシック" panose="020B0600070205080204" pitchFamily="34" charset="-128"/>
              </a:rPr>
              <a:t>assumptions.shtml</a:t>
            </a:r>
            <a:r>
              <a:rPr lang="en-US" altLang="en-US" dirty="0">
                <a:latin typeface="Times New Roman" panose="02020603050405020304" pitchFamily="18" charset="0"/>
                <a:ea typeface="ＭＳ Ｐゴシック" panose="020B0600070205080204" pitchFamily="34" charset="-128"/>
              </a:rPr>
              <a:t>  accessed 1/2/11:</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Average Per Capita CO</a:t>
            </a:r>
            <a:r>
              <a:rPr lang="en-US" altLang="en-US" baseline="-25000" dirty="0">
                <a:latin typeface="Times New Roman" panose="02020603050405020304" pitchFamily="18" charset="0"/>
                <a:ea typeface="ＭＳ Ｐゴシック" panose="020B0600070205080204" pitchFamily="34" charset="-128"/>
              </a:rPr>
              <a:t>2</a:t>
            </a:r>
            <a:r>
              <a:rPr lang="en-US" altLang="en-US" dirty="0">
                <a:latin typeface="Times New Roman" panose="02020603050405020304" pitchFamily="18" charset="0"/>
                <a:ea typeface="ＭＳ Ｐゴシック" panose="020B0600070205080204" pitchFamily="34" charset="-128"/>
              </a:rPr>
              <a:t> Emissions (Energy and Vehicle Use)Average Californian  22,941 </a:t>
            </a:r>
            <a:r>
              <a:rPr lang="en-US" altLang="en-US" dirty="0" err="1">
                <a:latin typeface="Times New Roman" panose="02020603050405020304" pitchFamily="18" charset="0"/>
                <a:ea typeface="ＭＳ Ｐゴシック" panose="020B0600070205080204" pitchFamily="34" charset="-128"/>
              </a:rPr>
              <a:t>lbs</a:t>
            </a:r>
            <a:r>
              <a:rPr lang="en-US" altLang="en-US" dirty="0">
                <a:latin typeface="Times New Roman" panose="02020603050405020304" pitchFamily="18" charset="0"/>
                <a:ea typeface="ＭＳ Ｐゴシック" panose="020B0600070205080204" pitchFamily="34" charset="-128"/>
              </a:rPr>
              <a:t> CO</a:t>
            </a:r>
            <a:r>
              <a:rPr lang="en-US" altLang="en-US" baseline="-25000" dirty="0">
                <a:latin typeface="Times New Roman" panose="02020603050405020304" pitchFamily="18" charset="0"/>
                <a:ea typeface="ＭＳ Ｐゴシック" panose="020B0600070205080204" pitchFamily="34" charset="-128"/>
              </a:rPr>
              <a:t>2</a:t>
            </a:r>
            <a:r>
              <a:rPr lang="en-US" altLang="en-US" dirty="0">
                <a:latin typeface="Times New Roman" panose="02020603050405020304" pitchFamily="18" charset="0"/>
                <a:ea typeface="ＭＳ Ｐゴシック" panose="020B0600070205080204" pitchFamily="34" charset="-128"/>
              </a:rPr>
              <a:t> per person  Assumptions:</a:t>
            </a:r>
          </a:p>
          <a:p>
            <a:r>
              <a:rPr lang="en-US" altLang="en-US" dirty="0">
                <a:latin typeface="Times New Roman" panose="02020603050405020304" pitchFamily="18" charset="0"/>
                <a:ea typeface="ＭＳ Ｐゴシック" panose="020B0600070205080204" pitchFamily="34" charset="-128"/>
              </a:rPr>
              <a:t>2005 California Per Capita Electricity Usage: 7,032 kWh  (** 1644 total for T &amp; J Newman)</a:t>
            </a:r>
          </a:p>
          <a:p>
            <a:r>
              <a:rPr lang="en-US" altLang="en-US" dirty="0">
                <a:latin typeface="Times New Roman" panose="02020603050405020304" pitchFamily="18" charset="0"/>
                <a:ea typeface="ＭＳ Ｐゴシック" panose="020B0600070205080204" pitchFamily="34" charset="-128"/>
              </a:rPr>
              <a:t>2005 California Per Capita Natural Gas Usage: 422 </a:t>
            </a:r>
            <a:r>
              <a:rPr lang="en-US" altLang="en-US" dirty="0" err="1">
                <a:latin typeface="Times New Roman" panose="02020603050405020304" pitchFamily="18" charset="0"/>
                <a:ea typeface="ＭＳ Ｐゴシック" panose="020B0600070205080204" pitchFamily="34" charset="-128"/>
              </a:rPr>
              <a:t>therms</a:t>
            </a:r>
            <a:r>
              <a:rPr lang="en-US" altLang="en-US" dirty="0">
                <a:latin typeface="Times New Roman" panose="02020603050405020304" pitchFamily="18" charset="0"/>
                <a:ea typeface="ＭＳ Ｐゴシック" panose="020B0600070205080204" pitchFamily="34" charset="-128"/>
              </a:rPr>
              <a:t> </a:t>
            </a:r>
          </a:p>
          <a:p>
            <a:r>
              <a:rPr lang="en-US" altLang="en-US" dirty="0">
                <a:latin typeface="Times New Roman" panose="02020603050405020304" pitchFamily="18" charset="0"/>
                <a:ea typeface="ＭＳ Ｐゴシック" panose="020B0600070205080204" pitchFamily="34" charset="-128"/>
              </a:rPr>
              <a:t>California Emissions Rate for Delivered Electricity: 0.879 </a:t>
            </a:r>
            <a:r>
              <a:rPr lang="en-US" altLang="en-US" dirty="0" err="1">
                <a:latin typeface="Times New Roman" panose="02020603050405020304" pitchFamily="18" charset="0"/>
                <a:ea typeface="ＭＳ Ｐゴシック" panose="020B0600070205080204" pitchFamily="34" charset="-128"/>
              </a:rPr>
              <a:t>lbs</a:t>
            </a:r>
            <a:r>
              <a:rPr lang="en-US" altLang="en-US" dirty="0">
                <a:latin typeface="Times New Roman" panose="02020603050405020304" pitchFamily="18" charset="0"/>
                <a:ea typeface="ＭＳ Ｐゴシック" panose="020B0600070205080204" pitchFamily="34" charset="-128"/>
              </a:rPr>
              <a:t> CO</a:t>
            </a:r>
            <a:r>
              <a:rPr lang="en-US" altLang="en-US" baseline="-25000" dirty="0">
                <a:latin typeface="Times New Roman" panose="02020603050405020304" pitchFamily="18" charset="0"/>
                <a:ea typeface="ＭＳ Ｐゴシック" panose="020B0600070205080204" pitchFamily="34" charset="-128"/>
              </a:rPr>
              <a:t>2</a:t>
            </a:r>
            <a:r>
              <a:rPr lang="en-US" altLang="en-US" dirty="0">
                <a:latin typeface="Times New Roman" panose="02020603050405020304" pitchFamily="18" charset="0"/>
                <a:ea typeface="ＭＳ Ｐゴシック" panose="020B0600070205080204" pitchFamily="34" charset="-128"/>
              </a:rPr>
              <a:t> per kWh</a:t>
            </a:r>
          </a:p>
          <a:p>
            <a:r>
              <a:rPr lang="en-US" altLang="en-US" dirty="0">
                <a:latin typeface="Times New Roman" panose="02020603050405020304" pitchFamily="18" charset="0"/>
                <a:ea typeface="ＭＳ Ｐゴシック" panose="020B0600070205080204" pitchFamily="34" charset="-128"/>
              </a:rPr>
              <a:t>Emissions Rate for Natural Gas: 13.446 </a:t>
            </a:r>
            <a:r>
              <a:rPr lang="en-US" altLang="en-US" dirty="0" err="1">
                <a:latin typeface="Times New Roman" panose="02020603050405020304" pitchFamily="18" charset="0"/>
                <a:ea typeface="ＭＳ Ｐゴシック" panose="020B0600070205080204" pitchFamily="34" charset="-128"/>
              </a:rPr>
              <a:t>lbs</a:t>
            </a:r>
            <a:r>
              <a:rPr lang="en-US" altLang="en-US" dirty="0">
                <a:latin typeface="Times New Roman" panose="02020603050405020304" pitchFamily="18" charset="0"/>
                <a:ea typeface="ＭＳ Ｐゴシック" panose="020B0600070205080204" pitchFamily="34" charset="-128"/>
              </a:rPr>
              <a:t> CO</a:t>
            </a:r>
            <a:r>
              <a:rPr lang="en-US" altLang="en-US" baseline="-25000" dirty="0">
                <a:latin typeface="Times New Roman" panose="02020603050405020304" pitchFamily="18" charset="0"/>
                <a:ea typeface="ＭＳ Ｐゴシック" panose="020B0600070205080204" pitchFamily="34" charset="-128"/>
              </a:rPr>
              <a:t>2</a:t>
            </a:r>
            <a:r>
              <a:rPr lang="en-US" altLang="en-US" dirty="0">
                <a:latin typeface="Times New Roman" panose="02020603050405020304" pitchFamily="18" charset="0"/>
                <a:ea typeface="ＭＳ Ｐゴシック" panose="020B0600070205080204" pitchFamily="34" charset="-128"/>
              </a:rPr>
              <a:t> per </a:t>
            </a:r>
            <a:r>
              <a:rPr lang="en-US" altLang="en-US" dirty="0" err="1">
                <a:latin typeface="Times New Roman" panose="02020603050405020304" pitchFamily="18" charset="0"/>
                <a:ea typeface="ＭＳ Ｐゴシック" panose="020B0600070205080204" pitchFamily="34" charset="-128"/>
              </a:rPr>
              <a:t>therm</a:t>
            </a:r>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(So in California 5674 # CO2 from natural gas and 6181 # from electricity and </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12,000 miles per year and 21 miles per gallon for average passenger vehicle – 11,0857 for driving = 5 tons</a:t>
            </a:r>
          </a:p>
          <a:p>
            <a:r>
              <a:rPr lang="en-US" altLang="en-US" dirty="0">
                <a:latin typeface="Times New Roman" panose="02020603050405020304" pitchFamily="18" charset="0"/>
                <a:ea typeface="ＭＳ Ｐゴシック" panose="020B0600070205080204" pitchFamily="34" charset="-128"/>
              </a:rPr>
              <a:t>Burning 1 gallon of gasoline produces 19.4 </a:t>
            </a:r>
            <a:r>
              <a:rPr lang="en-US" altLang="en-US" dirty="0" err="1">
                <a:latin typeface="Times New Roman" panose="02020603050405020304" pitchFamily="18" charset="0"/>
                <a:ea typeface="ＭＳ Ｐゴシック" panose="020B0600070205080204" pitchFamily="34" charset="-128"/>
              </a:rPr>
              <a:t>lbs</a:t>
            </a:r>
            <a:r>
              <a:rPr lang="en-US" altLang="en-US" dirty="0">
                <a:latin typeface="Times New Roman" panose="02020603050405020304" pitchFamily="18" charset="0"/>
                <a:ea typeface="ＭＳ Ｐゴシック" panose="020B0600070205080204" pitchFamily="34" charset="-128"/>
              </a:rPr>
              <a:t> CO</a:t>
            </a:r>
            <a:r>
              <a:rPr lang="en-US" altLang="en-US" baseline="-25000" dirty="0">
                <a:latin typeface="Times New Roman" panose="02020603050405020304" pitchFamily="18" charset="0"/>
                <a:ea typeface="ＭＳ Ｐゴシック" panose="020B0600070205080204" pitchFamily="34" charset="-128"/>
              </a:rPr>
              <a:t>2 </a:t>
            </a:r>
          </a:p>
          <a:p>
            <a:endParaRPr lang="en-US" altLang="en-US" baseline="-25000"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Typical Californian:</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~3 tons for electricity</a:t>
            </a:r>
          </a:p>
          <a:p>
            <a:r>
              <a:rPr lang="en-US" altLang="en-US" dirty="0">
                <a:latin typeface="Times New Roman" panose="02020603050405020304" pitchFamily="18" charset="0"/>
                <a:ea typeface="ＭＳ Ｐゴシック" panose="020B0600070205080204" pitchFamily="34" charset="-128"/>
              </a:rPr>
              <a:t>~2.5 tons for natural gas</a:t>
            </a:r>
          </a:p>
          <a:p>
            <a:r>
              <a:rPr lang="en-US" altLang="en-US" dirty="0">
                <a:latin typeface="Times New Roman" panose="02020603050405020304" pitchFamily="18" charset="0"/>
                <a:ea typeface="ＭＳ Ｐゴシック" panose="020B0600070205080204" pitchFamily="34" charset="-128"/>
              </a:rPr>
              <a:t>~5 tons for driving</a:t>
            </a:r>
          </a:p>
          <a:p>
            <a:r>
              <a:rPr lang="en-US" altLang="en-US" dirty="0">
                <a:latin typeface="Times New Roman" panose="02020603050405020304" pitchFamily="18" charset="0"/>
                <a:ea typeface="ＭＳ Ｐゴシック" panose="020B0600070205080204" pitchFamily="34" charset="-128"/>
              </a:rPr>
              <a:t>~4 tons for food</a:t>
            </a:r>
            <a:endParaRPr lang="en-US" altLang="en-US" baseline="-25000"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420065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xmlns="" id="{2331BCE1-3939-EB48-8D3B-6C1252F53BC5}"/>
              </a:ext>
            </a:extLst>
          </p:cNvPr>
          <p:cNvSpPr>
            <a:spLocks noGrp="1" noRot="1" noChangeAspect="1" noTextEdit="1"/>
          </p:cNvSpPr>
          <p:nvPr>
            <p:ph type="sldImg"/>
          </p:nvPr>
        </p:nvSpPr>
        <p:spPr>
          <a:xfrm>
            <a:off x="381000" y="685800"/>
            <a:ext cx="6096000" cy="3429000"/>
          </a:xfrm>
          <a:ln/>
        </p:spPr>
      </p:sp>
      <p:sp>
        <p:nvSpPr>
          <p:cNvPr id="15362" name="Notes Placeholder 2">
            <a:extLst>
              <a:ext uri="{FF2B5EF4-FFF2-40B4-BE49-F238E27FC236}">
                <a16:creationId xmlns:a16="http://schemas.microsoft.com/office/drawing/2014/main" xmlns="" id="{439A5D95-27D8-2143-BD34-0C56F8770DB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Corbel" panose="020B0503020204020204" pitchFamily="34" charset="0"/>
                <a:ea typeface="ＭＳ Ｐゴシック" panose="020B0600070205080204" pitchFamily="34" charset="-128"/>
              </a:rPr>
              <a:t>In November 2009, The Lancet and the University College London, UK released a released a report about the health impacts of climate change in future decades along with some solutions that can be implemented in the short and medium terms to mitigate these impacts.</a:t>
            </a:r>
          </a:p>
          <a:p>
            <a:r>
              <a:rPr lang="en-US" altLang="en-US" dirty="0">
                <a:latin typeface="Corbel" panose="020B0503020204020204" pitchFamily="34" charset="0"/>
                <a:ea typeface="ＭＳ Ｐゴシック" panose="020B0600070205080204" pitchFamily="34" charset="-128"/>
              </a:rPr>
              <a:t>This report called climate change the biggest global health threat of the 21</a:t>
            </a:r>
            <a:r>
              <a:rPr lang="en-US" altLang="en-US" baseline="30000" dirty="0">
                <a:latin typeface="Corbel" panose="020B0503020204020204" pitchFamily="34" charset="0"/>
                <a:ea typeface="ＭＳ Ｐゴシック" panose="020B0600070205080204" pitchFamily="34" charset="-128"/>
              </a:rPr>
              <a:t>st</a:t>
            </a:r>
            <a:r>
              <a:rPr lang="en-US" altLang="en-US" dirty="0">
                <a:latin typeface="Corbel" panose="020B0503020204020204" pitchFamily="34" charset="0"/>
                <a:ea typeface="ＭＳ Ｐゴシック" panose="020B0600070205080204" pitchFamily="34" charset="-128"/>
              </a:rPr>
              <a:t> century. It examined the most serious direct and indirect consequences of climate change including </a:t>
            </a:r>
            <a:r>
              <a:rPr lang="ja-JP" altLang="en-US">
                <a:latin typeface="Corbel" panose="020B0503020204020204" pitchFamily="34" charset="0"/>
                <a:ea typeface="ＭＳ Ｐゴシック" panose="020B0600070205080204" pitchFamily="34" charset="-128"/>
              </a:rPr>
              <a:t>“</a:t>
            </a:r>
            <a:r>
              <a:rPr lang="en-US" altLang="ja-JP" dirty="0">
                <a:latin typeface="Corbel" panose="020B0503020204020204" pitchFamily="34" charset="0"/>
                <a:ea typeface="ＭＳ Ｐゴシック" panose="020B0600070205080204" pitchFamily="34" charset="-128"/>
              </a:rPr>
              <a:t>changing patterns of disease, water and food insecurity, vulnerable shelter and human settlements, extreme climate events, and population migration.</a:t>
            </a:r>
            <a:r>
              <a:rPr lang="ja-JP" altLang="en-US">
                <a:latin typeface="Corbel" panose="020B0503020204020204" pitchFamily="34" charset="0"/>
                <a:ea typeface="ＭＳ Ｐゴシック" panose="020B0600070205080204" pitchFamily="34" charset="-128"/>
              </a:rPr>
              <a:t>”</a:t>
            </a:r>
            <a:endParaRPr lang="en-US" altLang="ja-JP" dirty="0">
              <a:latin typeface="Corbel" panose="020B0503020204020204" pitchFamily="34" charset="0"/>
              <a:ea typeface="ＭＳ Ｐゴシック" panose="020B0600070205080204" pitchFamily="34" charset="-128"/>
            </a:endParaRPr>
          </a:p>
          <a:p>
            <a:endParaRPr lang="en-US" altLang="en-US" dirty="0">
              <a:latin typeface="Corbel" panose="020B0503020204020204" pitchFamily="34" charset="0"/>
              <a:ea typeface="ＭＳ Ｐゴシック" panose="020B0600070205080204" pitchFamily="34" charset="-128"/>
            </a:endParaRPr>
          </a:p>
          <a:p>
            <a:r>
              <a:rPr lang="en-US" altLang="en-US" dirty="0">
                <a:latin typeface="Corbel" panose="020B0503020204020204" pitchFamily="34" charset="0"/>
                <a:ea typeface="ＭＳ Ｐゴシック" panose="020B0600070205080204" pitchFamily="34" charset="-128"/>
              </a:rPr>
              <a:t>Photo credits: Top from left to right: </a:t>
            </a:r>
          </a:p>
          <a:p>
            <a:r>
              <a:rPr lang="en-US" altLang="en-US" dirty="0">
                <a:latin typeface="Corbel" panose="020B0503020204020204" pitchFamily="34" charset="0"/>
                <a:ea typeface="ＭＳ Ｐゴシック" panose="020B0600070205080204" pitchFamily="34" charset="-128"/>
              </a:rPr>
              <a:t>-Wildfire, NOAA, Todd </a:t>
            </a:r>
            <a:r>
              <a:rPr lang="en-US" altLang="en-US" dirty="0" err="1">
                <a:latin typeface="Corbel" panose="020B0503020204020204" pitchFamily="34" charset="0"/>
                <a:ea typeface="ＭＳ Ｐゴシック" panose="020B0600070205080204" pitchFamily="34" charset="-128"/>
              </a:rPr>
              <a:t>Heitkamp</a:t>
            </a:r>
            <a:r>
              <a:rPr lang="en-US" altLang="en-US" dirty="0">
                <a:latin typeface="Corbel" panose="020B0503020204020204" pitchFamily="34" charset="0"/>
                <a:ea typeface="ＭＳ Ｐゴシック" panose="020B0600070205080204" pitchFamily="34" charset="-128"/>
              </a:rPr>
              <a:t>, Wikimedia Commons: http://</a:t>
            </a:r>
            <a:r>
              <a:rPr lang="en-US" altLang="en-US" dirty="0" err="1">
                <a:latin typeface="Corbel" panose="020B0503020204020204" pitchFamily="34" charset="0"/>
                <a:ea typeface="ＭＳ Ｐゴシック" panose="020B0600070205080204" pitchFamily="34" charset="-128"/>
              </a:rPr>
              <a:t>commons.wikimedia.org</a:t>
            </a:r>
            <a:r>
              <a:rPr lang="en-US" altLang="en-US" dirty="0">
                <a:latin typeface="Corbel" panose="020B0503020204020204" pitchFamily="34" charset="0"/>
                <a:ea typeface="ＭＳ Ｐゴシック" panose="020B0600070205080204" pitchFamily="34" charset="-128"/>
              </a:rPr>
              <a:t>/wiki/</a:t>
            </a:r>
            <a:r>
              <a:rPr lang="en-US" altLang="en-US" dirty="0" err="1">
                <a:latin typeface="Corbel" panose="020B0503020204020204" pitchFamily="34" charset="0"/>
                <a:ea typeface="ＭＳ Ｐゴシック" panose="020B0600070205080204" pitchFamily="34" charset="-128"/>
              </a:rPr>
              <a:t>File:Waldbrand.jpg</a:t>
            </a:r>
            <a:endParaRPr lang="en-US" altLang="en-US" dirty="0">
              <a:latin typeface="Corbel" panose="020B0503020204020204" pitchFamily="34" charset="0"/>
              <a:ea typeface="ＭＳ Ｐゴシック" panose="020B0600070205080204" pitchFamily="34" charset="-128"/>
            </a:endParaRPr>
          </a:p>
          <a:p>
            <a:r>
              <a:rPr lang="en-US" altLang="en-US" dirty="0">
                <a:latin typeface="Corbel" panose="020B0503020204020204" pitchFamily="34" charset="0"/>
                <a:ea typeface="ＭＳ Ｐゴシック" panose="020B0600070205080204" pitchFamily="34" charset="-128"/>
              </a:rPr>
              <a:t>-Air Pollution, EPA, Wikimedia Commons: http://</a:t>
            </a:r>
            <a:r>
              <a:rPr lang="en-US" altLang="en-US" dirty="0" err="1">
                <a:latin typeface="Corbel" panose="020B0503020204020204" pitchFamily="34" charset="0"/>
                <a:ea typeface="ＭＳ Ｐゴシック" panose="020B0600070205080204" pitchFamily="34" charset="-128"/>
              </a:rPr>
              <a:t>commons.wikimedia.org</a:t>
            </a:r>
            <a:r>
              <a:rPr lang="en-US" altLang="en-US" dirty="0">
                <a:latin typeface="Corbel" panose="020B0503020204020204" pitchFamily="34" charset="0"/>
                <a:ea typeface="ＭＳ Ｐゴシック" panose="020B0600070205080204" pitchFamily="34" charset="-128"/>
              </a:rPr>
              <a:t>/wiki/</a:t>
            </a:r>
            <a:r>
              <a:rPr lang="en-US" altLang="en-US" dirty="0" err="1">
                <a:latin typeface="Corbel" panose="020B0503020204020204" pitchFamily="34" charset="0"/>
                <a:ea typeface="ＭＳ Ｐゴシック" panose="020B0600070205080204" pitchFamily="34" charset="-128"/>
              </a:rPr>
              <a:t>File:AirPollutionSource.jpg</a:t>
            </a:r>
            <a:endParaRPr lang="en-US" altLang="en-US" dirty="0">
              <a:latin typeface="Corbel" panose="020B0503020204020204" pitchFamily="34" charset="0"/>
              <a:ea typeface="ＭＳ Ｐゴシック" panose="020B0600070205080204" pitchFamily="34" charset="-128"/>
            </a:endParaRPr>
          </a:p>
          <a:p>
            <a:r>
              <a:rPr lang="en-US" altLang="en-US" dirty="0">
                <a:latin typeface="Corbel" panose="020B0503020204020204" pitchFamily="34" charset="0"/>
                <a:ea typeface="ＭＳ Ｐゴシック" panose="020B0600070205080204" pitchFamily="34" charset="-128"/>
              </a:rPr>
              <a:t>-Deforestation: Jami Dwyer, Wikimedia Commons, http://</a:t>
            </a:r>
            <a:r>
              <a:rPr lang="en-US" altLang="en-US" dirty="0" err="1">
                <a:latin typeface="Corbel" panose="020B0503020204020204" pitchFamily="34" charset="0"/>
                <a:ea typeface="ＭＳ Ｐゴシック" panose="020B0600070205080204" pitchFamily="34" charset="-128"/>
              </a:rPr>
              <a:t>commons.wikimedia.org</a:t>
            </a:r>
            <a:r>
              <a:rPr lang="en-US" altLang="en-US" dirty="0">
                <a:latin typeface="Corbel" panose="020B0503020204020204" pitchFamily="34" charset="0"/>
                <a:ea typeface="ＭＳ Ｐゴシック" panose="020B0600070205080204" pitchFamily="34" charset="-128"/>
              </a:rPr>
              <a:t>/wiki/</a:t>
            </a:r>
            <a:r>
              <a:rPr lang="en-US" altLang="en-US" dirty="0" err="1">
                <a:latin typeface="Corbel" panose="020B0503020204020204" pitchFamily="34" charset="0"/>
                <a:ea typeface="ＭＳ Ｐゴシック" panose="020B0600070205080204" pitchFamily="34" charset="-128"/>
              </a:rPr>
              <a:t>File:Lacanja_burn.JPG</a:t>
            </a:r>
            <a:endParaRPr lang="en-US" altLang="en-US" dirty="0">
              <a:latin typeface="Corbel" panose="020B0503020204020204" pitchFamily="34" charset="0"/>
              <a:ea typeface="ＭＳ Ｐゴシック" panose="020B0600070205080204" pitchFamily="34" charset="-128"/>
            </a:endParaRPr>
          </a:p>
          <a:p>
            <a:r>
              <a:rPr lang="en-US" altLang="en-US" dirty="0">
                <a:latin typeface="Corbel" panose="020B0503020204020204" pitchFamily="34" charset="0"/>
                <a:ea typeface="ＭＳ Ｐゴシック" panose="020B0600070205080204" pitchFamily="34" charset="-128"/>
              </a:rPr>
              <a:t>-Air Pollution: National Parks Service, Wikimedia Commons: http://</a:t>
            </a:r>
            <a:r>
              <a:rPr lang="en-US" altLang="en-US" dirty="0" err="1">
                <a:latin typeface="Corbel" panose="020B0503020204020204" pitchFamily="34" charset="0"/>
                <a:ea typeface="ＭＳ Ｐゴシック" panose="020B0600070205080204" pitchFamily="34" charset="-128"/>
              </a:rPr>
              <a:t>commons.wikimedia.org</a:t>
            </a:r>
            <a:r>
              <a:rPr lang="en-US" altLang="en-US" dirty="0">
                <a:latin typeface="Corbel" panose="020B0503020204020204" pitchFamily="34" charset="0"/>
                <a:ea typeface="ＭＳ Ｐゴシック" panose="020B0600070205080204" pitchFamily="34" charset="-128"/>
              </a:rPr>
              <a:t>/wiki/File:Air_.pollution_1.jpg</a:t>
            </a:r>
          </a:p>
          <a:p>
            <a:r>
              <a:rPr lang="en-US" altLang="en-US" dirty="0">
                <a:latin typeface="Corbel" panose="020B0503020204020204" pitchFamily="34" charset="0"/>
                <a:ea typeface="ＭＳ Ｐゴシック" panose="020B0600070205080204" pitchFamily="34" charset="-128"/>
              </a:rPr>
              <a:t>Bottom left to right:</a:t>
            </a:r>
          </a:p>
          <a:p>
            <a:r>
              <a:rPr lang="en-US" altLang="en-US" dirty="0">
                <a:latin typeface="Corbel" panose="020B0503020204020204" pitchFamily="34" charset="0"/>
                <a:ea typeface="ＭＳ Ｐゴシック" panose="020B0600070205080204" pitchFamily="34" charset="-128"/>
              </a:rPr>
              <a:t>-</a:t>
            </a:r>
            <a:r>
              <a:rPr lang="en-US" altLang="en-US" dirty="0" err="1">
                <a:latin typeface="Corbel" panose="020B0503020204020204" pitchFamily="34" charset="0"/>
                <a:ea typeface="ＭＳ Ｐゴシック" panose="020B0600070205080204" pitchFamily="34" charset="-128"/>
              </a:rPr>
              <a:t>Stegomyia</a:t>
            </a:r>
            <a:r>
              <a:rPr lang="en-US" altLang="en-US" dirty="0">
                <a:latin typeface="Corbel" panose="020B0503020204020204" pitchFamily="34" charset="0"/>
                <a:ea typeface="ＭＳ Ｐゴシック" panose="020B0600070205080204" pitchFamily="34" charset="-128"/>
              </a:rPr>
              <a:t> </a:t>
            </a:r>
            <a:r>
              <a:rPr lang="en-US" altLang="en-US" dirty="0" err="1">
                <a:latin typeface="Corbel" panose="020B0503020204020204" pitchFamily="34" charset="0"/>
                <a:ea typeface="ＭＳ Ｐゴシック" panose="020B0600070205080204" pitchFamily="34" charset="-128"/>
              </a:rPr>
              <a:t>aegypti</a:t>
            </a:r>
            <a:r>
              <a:rPr lang="en-US" altLang="en-US" dirty="0">
                <a:latin typeface="Corbel" panose="020B0503020204020204" pitchFamily="34" charset="0"/>
                <a:ea typeface="ＭＳ Ｐゴシック" panose="020B0600070205080204" pitchFamily="34" charset="-128"/>
              </a:rPr>
              <a:t> mosquito, </a:t>
            </a:r>
            <a:r>
              <a:rPr lang="en-US" altLang="en-US" dirty="0" err="1">
                <a:latin typeface="Corbel" panose="020B0503020204020204" pitchFamily="34" charset="0"/>
                <a:ea typeface="ＭＳ Ｐゴシック" panose="020B0600070205080204" pitchFamily="34" charset="-128"/>
              </a:rPr>
              <a:t>wikimedia</a:t>
            </a:r>
            <a:r>
              <a:rPr lang="en-US" altLang="en-US" dirty="0">
                <a:latin typeface="Corbel" panose="020B0503020204020204" pitchFamily="34" charset="0"/>
                <a:ea typeface="ＭＳ Ｐゴシック" panose="020B0600070205080204" pitchFamily="34" charset="-128"/>
              </a:rPr>
              <a:t> commons, USDA: http://</a:t>
            </a:r>
            <a:r>
              <a:rPr lang="en-US" altLang="en-US" dirty="0" err="1">
                <a:latin typeface="Corbel" panose="020B0503020204020204" pitchFamily="34" charset="0"/>
                <a:ea typeface="ＭＳ Ｐゴシック" panose="020B0600070205080204" pitchFamily="34" charset="-128"/>
              </a:rPr>
              <a:t>commons.wikimedia.org</a:t>
            </a:r>
            <a:r>
              <a:rPr lang="en-US" altLang="en-US" dirty="0">
                <a:latin typeface="Corbel" panose="020B0503020204020204" pitchFamily="34" charset="0"/>
                <a:ea typeface="ＭＳ Ｐゴシック" panose="020B0600070205080204" pitchFamily="34" charset="-128"/>
              </a:rPr>
              <a:t>/wiki/</a:t>
            </a:r>
            <a:r>
              <a:rPr lang="en-US" altLang="en-US" dirty="0" err="1">
                <a:latin typeface="Corbel" panose="020B0503020204020204" pitchFamily="34" charset="0"/>
                <a:ea typeface="ＭＳ Ｐゴシック" panose="020B0600070205080204" pitchFamily="34" charset="-128"/>
              </a:rPr>
              <a:t>File:Aedes_aegypti_biting_human.jpg</a:t>
            </a:r>
            <a:endParaRPr lang="en-US" altLang="en-US" dirty="0">
              <a:latin typeface="Corbel" panose="020B0503020204020204" pitchFamily="34" charset="0"/>
              <a:ea typeface="ＭＳ Ｐゴシック" panose="020B0600070205080204" pitchFamily="34" charset="-128"/>
            </a:endParaRPr>
          </a:p>
          <a:p>
            <a:r>
              <a:rPr lang="en-US" altLang="en-US" dirty="0">
                <a:latin typeface="Corbel" panose="020B0503020204020204" pitchFamily="34" charset="0"/>
                <a:ea typeface="ＭＳ Ｐゴシック" panose="020B0600070205080204" pitchFamily="34" charset="-128"/>
              </a:rPr>
              <a:t>-Port Sulphur Louisiana after Hurricane Katrina, NOAA: http://</a:t>
            </a:r>
            <a:r>
              <a:rPr lang="en-US" altLang="en-US" dirty="0" err="1">
                <a:latin typeface="Corbel" panose="020B0503020204020204" pitchFamily="34" charset="0"/>
                <a:ea typeface="ＭＳ Ｐゴシック" panose="020B0600070205080204" pitchFamily="34" charset="-128"/>
              </a:rPr>
              <a:t>commons.wikimedia.org</a:t>
            </a:r>
            <a:r>
              <a:rPr lang="en-US" altLang="en-US" dirty="0">
                <a:latin typeface="Corbel" panose="020B0503020204020204" pitchFamily="34" charset="0"/>
                <a:ea typeface="ＭＳ Ｐゴシック" panose="020B0600070205080204" pitchFamily="34" charset="-128"/>
              </a:rPr>
              <a:t>/wiki/File:Katrina-port-sulphur-la-2005.jpg</a:t>
            </a:r>
          </a:p>
          <a:p>
            <a:r>
              <a:rPr lang="en-US" altLang="en-US" dirty="0">
                <a:latin typeface="Corbel" panose="020B0503020204020204" pitchFamily="34" charset="0"/>
                <a:ea typeface="ＭＳ Ｐゴシック" panose="020B0600070205080204" pitchFamily="34" charset="-128"/>
              </a:rPr>
              <a:t>-Erosion: </a:t>
            </a:r>
            <a:r>
              <a:rPr lang="en-US" altLang="en-US" dirty="0" err="1">
                <a:latin typeface="Corbel" panose="020B0503020204020204" pitchFamily="34" charset="0"/>
                <a:ea typeface="ＭＳ Ｐゴシック" panose="020B0600070205080204" pitchFamily="34" charset="-128"/>
              </a:rPr>
              <a:t>Suat</a:t>
            </a:r>
            <a:r>
              <a:rPr lang="en-US" altLang="en-US" dirty="0">
                <a:latin typeface="Corbel" panose="020B0503020204020204" pitchFamily="34" charset="0"/>
                <a:ea typeface="ＭＳ Ｐゴシック" panose="020B0600070205080204" pitchFamily="34" charset="-128"/>
              </a:rPr>
              <a:t> </a:t>
            </a:r>
            <a:r>
              <a:rPr lang="en-US" altLang="en-US" dirty="0" err="1">
                <a:latin typeface="Corbel" panose="020B0503020204020204" pitchFamily="34" charset="0"/>
                <a:ea typeface="ＭＳ Ｐゴシック" panose="020B0600070205080204" pitchFamily="34" charset="-128"/>
              </a:rPr>
              <a:t>Eman</a:t>
            </a:r>
            <a:r>
              <a:rPr lang="en-US" altLang="en-US" dirty="0">
                <a:latin typeface="Corbel" panose="020B0503020204020204" pitchFamily="34" charset="0"/>
                <a:ea typeface="ＭＳ Ｐゴシック" panose="020B0600070205080204" pitchFamily="34" charset="-128"/>
              </a:rPr>
              <a:t>, </a:t>
            </a:r>
            <a:r>
              <a:rPr lang="en-US" altLang="en-US" dirty="0" err="1">
                <a:latin typeface="Corbel" panose="020B0503020204020204" pitchFamily="34" charset="0"/>
                <a:ea typeface="ＭＳ Ｐゴシック" panose="020B0600070205080204" pitchFamily="34" charset="-128"/>
              </a:rPr>
              <a:t>freedigitalphotos.net</a:t>
            </a:r>
            <a:r>
              <a:rPr lang="en-US" altLang="en-US" dirty="0">
                <a:latin typeface="Corbel" panose="020B0503020204020204" pitchFamily="34" charset="0"/>
                <a:ea typeface="ＭＳ Ｐゴシック" panose="020B0600070205080204" pitchFamily="34" charset="-128"/>
              </a:rPr>
              <a:t>, http://</a:t>
            </a:r>
            <a:r>
              <a:rPr lang="en-US" altLang="en-US" dirty="0" err="1">
                <a:latin typeface="Corbel" panose="020B0503020204020204" pitchFamily="34" charset="0"/>
                <a:ea typeface="ＭＳ Ｐゴシック" panose="020B0600070205080204" pitchFamily="34" charset="-128"/>
              </a:rPr>
              <a:t>www.freedigitalphotos.net</a:t>
            </a:r>
            <a:r>
              <a:rPr lang="en-US" altLang="en-US" dirty="0">
                <a:latin typeface="Corbel" panose="020B0503020204020204" pitchFamily="34" charset="0"/>
                <a:ea typeface="ＭＳ Ｐゴシック" panose="020B0600070205080204" pitchFamily="34" charset="-128"/>
              </a:rPr>
              <a:t>/images/Uncategorised_g43-Erosion_p1877.html</a:t>
            </a:r>
          </a:p>
        </p:txBody>
      </p:sp>
      <p:sp>
        <p:nvSpPr>
          <p:cNvPr id="15363" name="Slide Number Placeholder 3">
            <a:extLst>
              <a:ext uri="{FF2B5EF4-FFF2-40B4-BE49-F238E27FC236}">
                <a16:creationId xmlns:a16="http://schemas.microsoft.com/office/drawing/2014/main" xmlns="" id="{E88E741A-5BDF-1943-AF49-5BC686D4A5F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6C57011-5737-194E-B15C-6B82276453EB}" type="slidenum">
              <a:rPr lang="en-US" altLang="en-US" sz="1200" smtClean="0"/>
              <a:pPr/>
              <a:t>3</a:t>
            </a:fld>
            <a:endParaRPr lang="en-US" altLang="en-US" sz="1200"/>
          </a:p>
        </p:txBody>
      </p:sp>
    </p:spTree>
    <p:extLst>
      <p:ext uri="{BB962C8B-B14F-4D97-AF65-F5344CB8AC3E}">
        <p14:creationId xmlns:p14="http://schemas.microsoft.com/office/powerpoint/2010/main" val="38787700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a:extLst>
              <a:ext uri="{FF2B5EF4-FFF2-40B4-BE49-F238E27FC236}">
                <a16:creationId xmlns:a16="http://schemas.microsoft.com/office/drawing/2014/main" xmlns="" id="{AB90E382-C897-0541-9411-1DC8C573164B}"/>
              </a:ext>
            </a:extLst>
          </p:cNvPr>
          <p:cNvSpPr>
            <a:spLocks noGrp="1" noRot="1" noChangeAspect="1" noTextEdit="1"/>
          </p:cNvSpPr>
          <p:nvPr>
            <p:ph type="sldImg"/>
          </p:nvPr>
        </p:nvSpPr>
        <p:spPr>
          <a:xfrm>
            <a:off x="381000" y="685800"/>
            <a:ext cx="6096000" cy="3429000"/>
          </a:xfrm>
          <a:ln/>
        </p:spPr>
      </p:sp>
      <p:sp>
        <p:nvSpPr>
          <p:cNvPr id="98306" name="Notes Placeholder 2">
            <a:extLst>
              <a:ext uri="{FF2B5EF4-FFF2-40B4-BE49-F238E27FC236}">
                <a16:creationId xmlns:a16="http://schemas.microsoft.com/office/drawing/2014/main" xmlns="" id="{02FDF729-735F-F349-8D04-E72188925E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https://</a:t>
            </a:r>
            <a:r>
              <a:rPr lang="en-US" altLang="en-US" dirty="0" err="1">
                <a:latin typeface="Times New Roman" panose="02020603050405020304" pitchFamily="18" charset="0"/>
                <a:ea typeface="ＭＳ Ｐゴシック" panose="020B0600070205080204" pitchFamily="34" charset="-128"/>
              </a:rPr>
              <a:t>www.nature.com</a:t>
            </a:r>
            <a:r>
              <a:rPr lang="en-US" altLang="en-US" dirty="0">
                <a:latin typeface="Times New Roman" panose="02020603050405020304" pitchFamily="18" charset="0"/>
                <a:ea typeface="ＭＳ Ｐゴシック" panose="020B0600070205080204" pitchFamily="34" charset="-128"/>
              </a:rPr>
              <a:t>/articles/nature13959</a:t>
            </a:r>
          </a:p>
        </p:txBody>
      </p:sp>
      <p:sp>
        <p:nvSpPr>
          <p:cNvPr id="98307" name="Slide Number Placeholder 3">
            <a:extLst>
              <a:ext uri="{FF2B5EF4-FFF2-40B4-BE49-F238E27FC236}">
                <a16:creationId xmlns:a16="http://schemas.microsoft.com/office/drawing/2014/main" xmlns="" id="{96F4DB83-52F8-BF49-BAA7-907F9DEC02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9379B3E-2719-C94C-8DAC-BBB6406FAD13}" type="slidenum">
              <a:rPr lang="en-US" altLang="en-US" smtClean="0"/>
              <a:pPr>
                <a:spcBef>
                  <a:spcPct val="0"/>
                </a:spcBef>
              </a:pPr>
              <a:t>30</a:t>
            </a:fld>
            <a:endParaRPr lang="en-US" altLang="en-US"/>
          </a:p>
        </p:txBody>
      </p:sp>
    </p:spTree>
    <p:extLst>
      <p:ext uri="{BB962C8B-B14F-4D97-AF65-F5344CB8AC3E}">
        <p14:creationId xmlns:p14="http://schemas.microsoft.com/office/powerpoint/2010/main" val="27574871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a:extLst>
              <a:ext uri="{FF2B5EF4-FFF2-40B4-BE49-F238E27FC236}">
                <a16:creationId xmlns:a16="http://schemas.microsoft.com/office/drawing/2014/main" xmlns="" id="{6D7AC8B4-2AE7-B442-B650-E32F1CA3935B}"/>
              </a:ext>
            </a:extLst>
          </p:cNvPr>
          <p:cNvSpPr>
            <a:spLocks noGrp="1" noRot="1" noChangeAspect="1" noTextEdit="1"/>
          </p:cNvSpPr>
          <p:nvPr>
            <p:ph type="sldImg"/>
          </p:nvPr>
        </p:nvSpPr>
        <p:spPr>
          <a:xfrm>
            <a:off x="381000" y="685800"/>
            <a:ext cx="6096000" cy="3429000"/>
          </a:xfrm>
          <a:ln/>
        </p:spPr>
      </p:sp>
      <p:sp>
        <p:nvSpPr>
          <p:cNvPr id="104450" name="Notes Placeholder 2">
            <a:extLst>
              <a:ext uri="{FF2B5EF4-FFF2-40B4-BE49-F238E27FC236}">
                <a16:creationId xmlns:a16="http://schemas.microsoft.com/office/drawing/2014/main" xmlns="" id="{B6E22D75-D919-B546-A612-0989CCD5C0F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Fig. 3 Risk of (a) all-cause mortality, (b) cardiovascular mortality and (c) cancer mortality associated with each serving per day of total meat.</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I^2 indicates heterogeneity, suggesting differences between estimates are not due to chance.  Conclusion that eating more meat is associated with higher mortality is the same in all studies listed. </a:t>
            </a:r>
          </a:p>
        </p:txBody>
      </p:sp>
      <p:sp>
        <p:nvSpPr>
          <p:cNvPr id="104451" name="Slide Number Placeholder 3">
            <a:extLst>
              <a:ext uri="{FF2B5EF4-FFF2-40B4-BE49-F238E27FC236}">
                <a16:creationId xmlns:a16="http://schemas.microsoft.com/office/drawing/2014/main" xmlns="" id="{9E4C1F11-7DBC-6A47-8352-BDD4DD2BF6D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C578DC6-58C9-8645-A5B0-6DB8813B0791}" type="slidenum">
              <a:rPr lang="en-US" altLang="en-US" sz="1200" smtClean="0"/>
              <a:pPr/>
              <a:t>31</a:t>
            </a:fld>
            <a:endParaRPr lang="en-US" altLang="en-US" sz="1200"/>
          </a:p>
        </p:txBody>
      </p:sp>
    </p:spTree>
    <p:extLst>
      <p:ext uri="{BB962C8B-B14F-4D97-AF65-F5344CB8AC3E}">
        <p14:creationId xmlns:p14="http://schemas.microsoft.com/office/powerpoint/2010/main" val="23243159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D3A7DEE-79F0-6D4A-B86C-02FEE4BC0211}" type="slidenum">
              <a:rPr lang="en-US" smtClean="0"/>
              <a:pPr>
                <a:defRPr/>
              </a:pPr>
              <a:t>32</a:t>
            </a:fld>
            <a:endParaRPr lang="en-US"/>
          </a:p>
        </p:txBody>
      </p:sp>
    </p:spTree>
    <p:extLst>
      <p:ext uri="{BB962C8B-B14F-4D97-AF65-F5344CB8AC3E}">
        <p14:creationId xmlns:p14="http://schemas.microsoft.com/office/powerpoint/2010/main" val="40917307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hlinkClick r:id="rId3"/>
              </a:rPr>
              <a:t>https://noharm-global.org/sites/default/files/documents-files/5961/HealthCaresClimateFootprint_090619.pdf</a:t>
            </a:r>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8D3A7DEE-79F0-6D4A-B86C-02FEE4BC0211}" type="slidenum">
              <a:rPr lang="en-US" smtClean="0"/>
              <a:pPr>
                <a:defRPr/>
              </a:pPr>
              <a:t>33</a:t>
            </a:fld>
            <a:endParaRPr lang="en-US"/>
          </a:p>
        </p:txBody>
      </p:sp>
    </p:spTree>
    <p:extLst>
      <p:ext uri="{BB962C8B-B14F-4D97-AF65-F5344CB8AC3E}">
        <p14:creationId xmlns:p14="http://schemas.microsoft.com/office/powerpoint/2010/main" val="34256668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D3A7DEE-79F0-6D4A-B86C-02FEE4BC0211}" type="slidenum">
              <a:rPr lang="en-US" smtClean="0"/>
              <a:pPr>
                <a:defRPr/>
              </a:pPr>
              <a:t>34</a:t>
            </a:fld>
            <a:endParaRPr lang="en-US"/>
          </a:p>
        </p:txBody>
      </p:sp>
    </p:spTree>
    <p:extLst>
      <p:ext uri="{BB962C8B-B14F-4D97-AF65-F5344CB8AC3E}">
        <p14:creationId xmlns:p14="http://schemas.microsoft.com/office/powerpoint/2010/main" val="15732888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Slide Image Placeholder 1">
            <a:extLst>
              <a:ext uri="{FF2B5EF4-FFF2-40B4-BE49-F238E27FC236}">
                <a16:creationId xmlns:a16="http://schemas.microsoft.com/office/drawing/2014/main" xmlns="" id="{FCBB2902-469E-BF40-83F8-8710328AD4FC}"/>
              </a:ext>
            </a:extLst>
          </p:cNvPr>
          <p:cNvSpPr>
            <a:spLocks noGrp="1" noRot="1" noChangeAspect="1" noTextEdit="1"/>
          </p:cNvSpPr>
          <p:nvPr>
            <p:ph type="sldImg"/>
          </p:nvPr>
        </p:nvSpPr>
        <p:spPr>
          <a:xfrm>
            <a:off x="381000" y="685800"/>
            <a:ext cx="6096000" cy="3429000"/>
          </a:xfrm>
          <a:ln/>
        </p:spPr>
      </p:sp>
      <p:sp>
        <p:nvSpPr>
          <p:cNvPr id="202754" name="Notes Placeholder 2">
            <a:extLst>
              <a:ext uri="{FF2B5EF4-FFF2-40B4-BE49-F238E27FC236}">
                <a16:creationId xmlns:a16="http://schemas.microsoft.com/office/drawing/2014/main" xmlns="" id="{0F7A5981-EC4A-B248-879C-A529E3446D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Go Fossil Free</a:t>
            </a:r>
          </a:p>
          <a:p>
            <a:r>
              <a:rPr lang="en-US" altLang="en-US" dirty="0">
                <a:latin typeface="Times New Roman" panose="02020603050405020304" pitchFamily="18" charset="0"/>
                <a:ea typeface="ＭＳ Ｐゴシック" panose="020B0600070205080204" pitchFamily="34" charset="-128"/>
              </a:rPr>
              <a:t>Do the Math:</a:t>
            </a:r>
          </a:p>
          <a:p>
            <a:r>
              <a:rPr lang="en-US" altLang="en-US" dirty="0" err="1">
                <a:latin typeface="Times New Roman" panose="02020603050405020304" pitchFamily="18" charset="0"/>
                <a:ea typeface="ＭＳ Ｐゴシック" panose="020B0600070205080204" pitchFamily="34" charset="-128"/>
              </a:rPr>
              <a:t>PhotoL</a:t>
            </a:r>
            <a:r>
              <a:rPr lang="en-US" altLang="en-US" dirty="0">
                <a:latin typeface="Times New Roman" panose="02020603050405020304" pitchFamily="18" charset="0"/>
                <a:ea typeface="ＭＳ Ｐゴシック" panose="020B0600070205080204" pitchFamily="34" charset="-128"/>
              </a:rPr>
              <a:t> http://www.350.org/</a:t>
            </a:r>
            <a:r>
              <a:rPr lang="en-US" altLang="en-US" dirty="0" err="1">
                <a:latin typeface="Times New Roman" panose="02020603050405020304" pitchFamily="18" charset="0"/>
                <a:ea typeface="ＭＳ Ｐゴシック" panose="020B0600070205080204" pitchFamily="34" charset="-128"/>
              </a:rPr>
              <a:t>en</a:t>
            </a:r>
            <a:r>
              <a:rPr lang="en-US" altLang="en-US" dirty="0">
                <a:latin typeface="Times New Roman" panose="02020603050405020304" pitchFamily="18" charset="0"/>
                <a:ea typeface="ＭＳ Ｐゴシック" panose="020B0600070205080204" pitchFamily="34" charset="-128"/>
              </a:rPr>
              <a:t>/node/28949</a:t>
            </a:r>
          </a:p>
          <a:p>
            <a:r>
              <a:rPr lang="en-US" altLang="en-US" dirty="0">
                <a:latin typeface="Times New Roman" panose="02020603050405020304" pitchFamily="18" charset="0"/>
                <a:ea typeface="ＭＳ Ｐゴシック" panose="020B0600070205080204" pitchFamily="34" charset="-128"/>
              </a:rPr>
              <a:t>Seattle City Employees</a:t>
            </a:r>
            <a:r>
              <a:rPr lang="ja-JP" altLang="en-US">
                <a:latin typeface="Times New Roman" panose="02020603050405020304" pitchFamily="18" charset="0"/>
                <a:ea typeface="ＭＳ Ｐゴシック" panose="020B0600070205080204" pitchFamily="34" charset="-128"/>
              </a:rPr>
              <a:t>’</a:t>
            </a:r>
            <a:r>
              <a:rPr lang="en-US" altLang="ja-JP" dirty="0">
                <a:latin typeface="Times New Roman" panose="02020603050405020304" pitchFamily="18" charset="0"/>
                <a:ea typeface="ＭＳ Ｐゴシック" panose="020B0600070205080204" pitchFamily="34" charset="-128"/>
              </a:rPr>
              <a:t> Retirement System (SCERS) divesting $17.6 million</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http://</a:t>
            </a:r>
            <a:r>
              <a:rPr lang="en-US" altLang="en-US" dirty="0" err="1">
                <a:latin typeface="Times New Roman" panose="02020603050405020304" pitchFamily="18" charset="0"/>
                <a:ea typeface="ＭＳ Ｐゴシック" panose="020B0600070205080204" pitchFamily="34" charset="-128"/>
              </a:rPr>
              <a:t>www.greenbiz.com</a:t>
            </a:r>
            <a:r>
              <a:rPr lang="en-US" altLang="en-US" dirty="0">
                <a:latin typeface="Times New Roman" panose="02020603050405020304" pitchFamily="18" charset="0"/>
                <a:ea typeface="ＭＳ Ｐゴシック" panose="020B0600070205080204" pitchFamily="34" charset="-128"/>
              </a:rPr>
              <a:t>/blog/2012/12/24/350-divestment-campaign Pro divestment</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http://</a:t>
            </a:r>
            <a:r>
              <a:rPr lang="en-US" altLang="en-US" dirty="0" err="1">
                <a:latin typeface="Times New Roman" panose="02020603050405020304" pitchFamily="18" charset="0"/>
                <a:ea typeface="ＭＳ Ｐゴシック" panose="020B0600070205080204" pitchFamily="34" charset="-128"/>
              </a:rPr>
              <a:t>www.climatesciencewatch.org</a:t>
            </a:r>
            <a:r>
              <a:rPr lang="en-US" altLang="en-US" dirty="0">
                <a:latin typeface="Times New Roman" panose="02020603050405020304" pitchFamily="18" charset="0"/>
                <a:ea typeface="ＭＳ Ｐゴシック" panose="020B0600070205080204" pitchFamily="34" charset="-128"/>
              </a:rPr>
              <a:t>/2012/12/21/fossil-fuel-divestment/ Source for McKibben and Klein quotes</a:t>
            </a:r>
          </a:p>
          <a:p>
            <a:endParaRPr lang="en-US" altLang="en-US" dirty="0">
              <a:latin typeface="Times New Roman" panose="02020603050405020304" pitchFamily="18" charset="0"/>
              <a:ea typeface="ＭＳ Ｐゴシック" panose="020B0600070205080204" pitchFamily="34" charset="-128"/>
            </a:endParaRPr>
          </a:p>
          <a:p>
            <a:r>
              <a:rPr lang="ja-JP" altLang="en-US">
                <a:latin typeface="Times New Roman" panose="02020603050405020304" pitchFamily="18" charset="0"/>
                <a:ea typeface="ＭＳ Ｐゴシック" panose="020B0600070205080204" pitchFamily="34" charset="-128"/>
              </a:rPr>
              <a:t>“</a:t>
            </a:r>
            <a:r>
              <a:rPr lang="en-US" altLang="ja-JP" dirty="0">
                <a:latin typeface="Times New Roman" panose="02020603050405020304" pitchFamily="18" charset="0"/>
                <a:ea typeface="ＭＳ Ｐゴシック" panose="020B0600070205080204" pitchFamily="34" charset="-128"/>
              </a:rPr>
              <a:t>Just like getting off drugs, the hard work of carbon detox is ultimately ours.  No one can do it for us.  But in order for us to have a fighting chance of kicking the habit we have to get the pushers out of our faces.  And the pushers are the fossil fuel companies, the global carbon cartel.  Going after them won</a:t>
            </a:r>
            <a:r>
              <a:rPr lang="ja-JP" altLang="en-US">
                <a:latin typeface="Times New Roman" panose="02020603050405020304" pitchFamily="18" charset="0"/>
                <a:ea typeface="ＭＳ Ｐゴシック" panose="020B0600070205080204" pitchFamily="34" charset="-128"/>
              </a:rPr>
              <a:t>’</a:t>
            </a:r>
            <a:r>
              <a:rPr lang="en-US" altLang="ja-JP" dirty="0">
                <a:latin typeface="Times New Roman" panose="02020603050405020304" pitchFamily="18" charset="0"/>
                <a:ea typeface="ＭＳ Ｐゴシック" panose="020B0600070205080204" pitchFamily="34" charset="-128"/>
              </a:rPr>
              <a:t>t solve the problem, but it will create the necessary conditions for us to solve it ourselves.</a:t>
            </a:r>
            <a:r>
              <a:rPr lang="ja-JP" altLang="en-US">
                <a:latin typeface="Times New Roman" panose="02020603050405020304" pitchFamily="18" charset="0"/>
                <a:ea typeface="ＭＳ Ｐゴシック" panose="020B0600070205080204" pitchFamily="34" charset="-128"/>
              </a:rPr>
              <a:t>”</a:t>
            </a:r>
            <a:r>
              <a:rPr lang="en-US" altLang="ja-JP" dirty="0">
                <a:latin typeface="Times New Roman" panose="02020603050405020304" pitchFamily="18" charset="0"/>
                <a:ea typeface="ＭＳ Ｐゴシック" panose="020B0600070205080204" pitchFamily="34" charset="-128"/>
              </a:rPr>
              <a:t> – Naomi Klein  http://</a:t>
            </a:r>
            <a:r>
              <a:rPr lang="en-US" altLang="ja-JP" dirty="0" err="1">
                <a:latin typeface="Times New Roman" panose="02020603050405020304" pitchFamily="18" charset="0"/>
                <a:ea typeface="ＭＳ Ｐゴシック" panose="020B0600070205080204" pitchFamily="34" charset="-128"/>
              </a:rPr>
              <a:t>www.climatesciencewatch.org</a:t>
            </a:r>
            <a:r>
              <a:rPr lang="en-US" altLang="ja-JP" dirty="0">
                <a:latin typeface="Times New Roman" panose="02020603050405020304" pitchFamily="18" charset="0"/>
                <a:ea typeface="ＭＳ Ｐゴシック" panose="020B0600070205080204" pitchFamily="34" charset="-128"/>
              </a:rPr>
              <a:t>/2012/12/21/fossil-fuel-divestment/</a:t>
            </a: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p:txBody>
      </p:sp>
      <p:sp>
        <p:nvSpPr>
          <p:cNvPr id="202755" name="Slide Number Placeholder 3">
            <a:extLst>
              <a:ext uri="{FF2B5EF4-FFF2-40B4-BE49-F238E27FC236}">
                <a16:creationId xmlns:a16="http://schemas.microsoft.com/office/drawing/2014/main" xmlns="" id="{BC002981-C41C-684D-B899-AA7DB8F4B9F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7C4EEDB-D1BA-E941-9232-10A65AFAF353}" type="slidenum">
              <a:rPr lang="en-US" altLang="en-US" sz="1200" smtClean="0"/>
              <a:pPr/>
              <a:t>35</a:t>
            </a:fld>
            <a:endParaRPr lang="en-US" altLang="en-US" sz="1200"/>
          </a:p>
        </p:txBody>
      </p:sp>
    </p:spTree>
    <p:extLst>
      <p:ext uri="{BB962C8B-B14F-4D97-AF65-F5344CB8AC3E}">
        <p14:creationId xmlns:p14="http://schemas.microsoft.com/office/powerpoint/2010/main" val="21198749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36</a:t>
            </a:fld>
            <a:endParaRPr lang="en-US" altLang="en-US"/>
          </a:p>
        </p:txBody>
      </p:sp>
    </p:spTree>
    <p:extLst>
      <p:ext uri="{BB962C8B-B14F-4D97-AF65-F5344CB8AC3E}">
        <p14:creationId xmlns:p14="http://schemas.microsoft.com/office/powerpoint/2010/main" val="20815860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D3A7DEE-79F0-6D4A-B86C-02FEE4BC0211}" type="slidenum">
              <a:rPr lang="en-US" smtClean="0"/>
              <a:pPr>
                <a:defRPr/>
              </a:pPr>
              <a:t>38</a:t>
            </a:fld>
            <a:endParaRPr lang="en-US"/>
          </a:p>
        </p:txBody>
      </p:sp>
    </p:spTree>
    <p:extLst>
      <p:ext uri="{BB962C8B-B14F-4D97-AF65-F5344CB8AC3E}">
        <p14:creationId xmlns:p14="http://schemas.microsoft.com/office/powerpoint/2010/main" val="22796275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a:extLst>
              <a:ext uri="{FF2B5EF4-FFF2-40B4-BE49-F238E27FC236}">
                <a16:creationId xmlns:a16="http://schemas.microsoft.com/office/drawing/2014/main" xmlns="" id="{53607FDE-A5E0-3846-BC3B-5F4D4E845896}"/>
              </a:ext>
            </a:extLst>
          </p:cNvPr>
          <p:cNvSpPr>
            <a:spLocks noGrp="1" noRot="1" noChangeAspect="1" noTextEdit="1"/>
          </p:cNvSpPr>
          <p:nvPr>
            <p:ph type="sldImg"/>
          </p:nvPr>
        </p:nvSpPr>
        <p:spPr>
          <a:xfrm>
            <a:off x="381000" y="685800"/>
            <a:ext cx="6096000" cy="3429000"/>
          </a:xfrm>
          <a:ln/>
        </p:spPr>
      </p:sp>
      <p:sp>
        <p:nvSpPr>
          <p:cNvPr id="109570" name="Notes Placeholder 2">
            <a:extLst>
              <a:ext uri="{FF2B5EF4-FFF2-40B4-BE49-F238E27FC236}">
                <a16:creationId xmlns:a16="http://schemas.microsoft.com/office/drawing/2014/main" xmlns="" id="{21C6E709-A981-2349-AB86-21DE455B5B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Source:  https://www.washingtonpost.com/news/energy-environment/wp/2017/03/09/on-climate-change-scott-pruitt-contradicts-the-epas-own-website/?utm_term=.17a6087bb83d</a:t>
            </a:r>
          </a:p>
        </p:txBody>
      </p:sp>
      <p:sp>
        <p:nvSpPr>
          <p:cNvPr id="109571" name="Slide Number Placeholder 3">
            <a:extLst>
              <a:ext uri="{FF2B5EF4-FFF2-40B4-BE49-F238E27FC236}">
                <a16:creationId xmlns:a16="http://schemas.microsoft.com/office/drawing/2014/main" xmlns="" id="{4D83AEFC-8C4C-924D-9712-7E5A690453B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7D48137-D0C3-0547-B02F-CC77A3C39900}" type="slidenum">
              <a:rPr lang="en-US" altLang="en-US" sz="1200" smtClean="0"/>
              <a:pPr/>
              <a:t>39</a:t>
            </a:fld>
            <a:endParaRPr lang="en-US" altLang="en-US" sz="1200"/>
          </a:p>
        </p:txBody>
      </p:sp>
    </p:spTree>
    <p:extLst>
      <p:ext uri="{BB962C8B-B14F-4D97-AF65-F5344CB8AC3E}">
        <p14:creationId xmlns:p14="http://schemas.microsoft.com/office/powerpoint/2010/main" val="41822194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Anecdote about paper towels here.</a:t>
            </a:r>
          </a:p>
        </p:txBody>
      </p:sp>
      <p:sp>
        <p:nvSpPr>
          <p:cNvPr id="4" name="Slide Number Placeholder 3"/>
          <p:cNvSpPr>
            <a:spLocks noGrp="1"/>
          </p:cNvSpPr>
          <p:nvPr>
            <p:ph type="sldNum" sz="quarter" idx="5"/>
          </p:nvPr>
        </p:nvSpPr>
        <p:spPr/>
        <p:txBody>
          <a:bodyPr/>
          <a:lstStyle/>
          <a:p>
            <a:pPr>
              <a:defRPr/>
            </a:pPr>
            <a:fld id="{8D3A7DEE-79F0-6D4A-B86C-02FEE4BC0211}" type="slidenum">
              <a:rPr lang="en-US" smtClean="0"/>
              <a:pPr>
                <a:defRPr/>
              </a:pPr>
              <a:t>40</a:t>
            </a:fld>
            <a:endParaRPr lang="en-US"/>
          </a:p>
        </p:txBody>
      </p:sp>
    </p:spTree>
    <p:extLst>
      <p:ext uri="{BB962C8B-B14F-4D97-AF65-F5344CB8AC3E}">
        <p14:creationId xmlns:p14="http://schemas.microsoft.com/office/powerpoint/2010/main" val="2530228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Times New Roman" panose="02020603050405020304" pitchFamily="18" charset="0"/>
                <a:ea typeface="ＭＳ Ｐゴシック" panose="020B0600070205080204" pitchFamily="34" charset="-128"/>
              </a:rPr>
              <a:t>19 of </a:t>
            </a:r>
            <a:r>
              <a:rPr lang="en-US" altLang="en-US" dirty="0" smtClean="0">
                <a:latin typeface="Times New Roman" panose="02020603050405020304" pitchFamily="18" charset="0"/>
                <a:ea typeface="ＭＳ Ｐゴシック" panose="020B0600070205080204" pitchFamily="34" charset="-128"/>
              </a:rPr>
              <a:t>the </a:t>
            </a:r>
            <a:r>
              <a:rPr lang="en-US" altLang="en-US" dirty="0">
                <a:latin typeface="Times New Roman" panose="02020603050405020304" pitchFamily="18" charset="0"/>
                <a:ea typeface="ＭＳ Ｐゴシック" panose="020B0600070205080204" pitchFamily="34" charset="-128"/>
              </a:rPr>
              <a:t>20 warmest years since 1880 have been since </a:t>
            </a:r>
            <a:r>
              <a:rPr lang="en-US" altLang="en-US" dirty="0" smtClean="0">
                <a:latin typeface="Times New Roman" panose="02020603050405020304" pitchFamily="18" charset="0"/>
                <a:ea typeface="ＭＳ Ｐゴシック" panose="020B0600070205080204" pitchFamily="34" charset="-128"/>
              </a:rPr>
              <a:t>2020</a:t>
            </a:r>
            <a:endParaRPr lang="en-US" dirty="0"/>
          </a:p>
        </p:txBody>
      </p:sp>
      <p:sp>
        <p:nvSpPr>
          <p:cNvPr id="4" name="Slide Number Placeholder 3"/>
          <p:cNvSpPr>
            <a:spLocks noGrp="1"/>
          </p:cNvSpPr>
          <p:nvPr>
            <p:ph type="sldNum" sz="quarter" idx="5"/>
          </p:nvPr>
        </p:nvSpPr>
        <p:spPr/>
        <p:txBody>
          <a:bodyPr/>
          <a:lstStyle/>
          <a:p>
            <a:pPr>
              <a:defRPr/>
            </a:pPr>
            <a:fld id="{8D3A7DEE-79F0-6D4A-B86C-02FEE4BC0211}" type="slidenum">
              <a:rPr lang="en-US" smtClean="0"/>
              <a:pPr>
                <a:defRPr/>
              </a:pPr>
              <a:t>4</a:t>
            </a:fld>
            <a:endParaRPr lang="en-US"/>
          </a:p>
        </p:txBody>
      </p:sp>
    </p:spTree>
    <p:extLst>
      <p:ext uri="{BB962C8B-B14F-4D97-AF65-F5344CB8AC3E}">
        <p14:creationId xmlns:p14="http://schemas.microsoft.com/office/powerpoint/2010/main" val="8556747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a:extLst>
              <a:ext uri="{FF2B5EF4-FFF2-40B4-BE49-F238E27FC236}">
                <a16:creationId xmlns:a16="http://schemas.microsoft.com/office/drawing/2014/main" xmlns="" id="{D1253C03-2EAC-744A-951F-06D0E96E228E}"/>
              </a:ext>
            </a:extLst>
          </p:cNvPr>
          <p:cNvSpPr>
            <a:spLocks noGrp="1" noRot="1" noChangeAspect="1" noTextEdit="1"/>
          </p:cNvSpPr>
          <p:nvPr>
            <p:ph type="sldImg"/>
          </p:nvPr>
        </p:nvSpPr>
        <p:spPr>
          <a:xfrm>
            <a:off x="381000" y="685800"/>
            <a:ext cx="6096000" cy="3429000"/>
          </a:xfrm>
          <a:ln/>
        </p:spPr>
      </p:sp>
      <p:sp>
        <p:nvSpPr>
          <p:cNvPr id="153602" name="Notes Placeholder 2">
            <a:extLst>
              <a:ext uri="{FF2B5EF4-FFF2-40B4-BE49-F238E27FC236}">
                <a16:creationId xmlns:a16="http://schemas.microsoft.com/office/drawing/2014/main" xmlns="" id="{E289135E-FC91-7D4F-BFBB-85284B060F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53603" name="Slide Number Placeholder 3">
            <a:extLst>
              <a:ext uri="{FF2B5EF4-FFF2-40B4-BE49-F238E27FC236}">
                <a16:creationId xmlns:a16="http://schemas.microsoft.com/office/drawing/2014/main" xmlns="" id="{7B81AC95-73F8-3D42-86DE-D63B62610C2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097376E-D3D0-1848-ADE2-9AD0A9548564}" type="slidenum">
              <a:rPr lang="en-US" altLang="en-US" sz="1200" smtClean="0"/>
              <a:pPr/>
              <a:t>41</a:t>
            </a:fld>
            <a:endParaRPr lang="en-US" altLang="en-US" sz="1200"/>
          </a:p>
        </p:txBody>
      </p:sp>
    </p:spTree>
    <p:extLst>
      <p:ext uri="{BB962C8B-B14F-4D97-AF65-F5344CB8AC3E}">
        <p14:creationId xmlns:p14="http://schemas.microsoft.com/office/powerpoint/2010/main" val="24144054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"Oily Wells" demonstration for fossil fuel freedom and against Oily Wells Fargo bank, major lender to the fossil fuel industry.  March 16, 2019.  TN walked from Palo Alto to San Mateo, joined by wife for the last few miles. </a:t>
            </a:r>
          </a:p>
        </p:txBody>
      </p:sp>
      <p:sp>
        <p:nvSpPr>
          <p:cNvPr id="4" name="Slide Number Placeholder 3"/>
          <p:cNvSpPr>
            <a:spLocks noGrp="1"/>
          </p:cNvSpPr>
          <p:nvPr>
            <p:ph type="sldNum" sz="quarter" idx="5"/>
          </p:nvPr>
        </p:nvSpPr>
        <p:spPr/>
        <p:txBody>
          <a:bodyPr/>
          <a:lstStyle/>
          <a:p>
            <a:pPr>
              <a:defRPr/>
            </a:pPr>
            <a:fld id="{8D3A7DEE-79F0-6D4A-B86C-02FEE4BC0211}" type="slidenum">
              <a:rPr lang="en-US" smtClean="0"/>
              <a:pPr>
                <a:defRPr/>
              </a:pPr>
              <a:t>42</a:t>
            </a:fld>
            <a:endParaRPr lang="en-US"/>
          </a:p>
        </p:txBody>
      </p:sp>
    </p:spTree>
    <p:extLst>
      <p:ext uri="{BB962C8B-B14F-4D97-AF65-F5344CB8AC3E}">
        <p14:creationId xmlns:p14="http://schemas.microsoft.com/office/powerpoint/2010/main" val="3647929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www.cnn.com</a:t>
            </a:r>
            <a:r>
              <a:rPr lang="en-US" dirty="0"/>
              <a:t>/2019/0.  </a:t>
            </a:r>
            <a:endParaRPr lang="en-US" dirty="0">
              <a:effectLst/>
            </a:endParaRPr>
          </a:p>
          <a:p>
            <a:r>
              <a:rPr lang="en-US" i="1" dirty="0"/>
              <a:t>(CNN)</a:t>
            </a:r>
            <a:r>
              <a:rPr lang="en-US" dirty="0"/>
              <a:t>France is in the sweaty grasp of a hot weather </a:t>
            </a:r>
            <a:r>
              <a:rPr lang="en-US" dirty="0" err="1"/>
              <a:t>phenomfootprint</a:t>
            </a:r>
            <a:r>
              <a:rPr lang="en-US" dirty="0"/>
              <a:t> as la </a:t>
            </a:r>
            <a:r>
              <a:rPr lang="en-US" dirty="0" err="1"/>
              <a:t>canicule</a:t>
            </a:r>
            <a:r>
              <a:rPr lang="en-US" dirty="0"/>
              <a:t> -- and forecasters are running out of ways to describe both its immediate danger and ominous long-term significance. </a:t>
            </a:r>
          </a:p>
          <a:p>
            <a:r>
              <a:rPr lang="en-US" dirty="0"/>
              <a:t>Last week, </a:t>
            </a:r>
            <a:r>
              <a:rPr lang="en-US" dirty="0">
                <a:hlinkClick r:id="rId3"/>
              </a:rPr>
              <a:t>meteorologist Ruben Hallali</a:t>
            </a:r>
            <a:r>
              <a:rPr lang="en-US" dirty="0"/>
              <a:t> found an apt metaphor in this image: a weather forecast model for Thursday, June 27, whose patterns of temperatures across France just happened to create the image of a screaming skull.</a:t>
            </a:r>
          </a:p>
          <a:p>
            <a:r>
              <a:rPr lang="en-US" dirty="0"/>
              <a:t>6/26/</a:t>
            </a:r>
            <a:r>
              <a:rPr lang="en-US" dirty="0" err="1"/>
              <a:t>europe</a:t>
            </a:r>
            <a:r>
              <a:rPr lang="en-US" dirty="0"/>
              <a:t>/</a:t>
            </a:r>
            <a:r>
              <a:rPr lang="en-US" dirty="0" err="1"/>
              <a:t>france</a:t>
            </a:r>
            <a:r>
              <a:rPr lang="en-US" dirty="0"/>
              <a:t>-heat-map-</a:t>
            </a:r>
            <a:r>
              <a:rPr lang="en-US" dirty="0" err="1"/>
              <a:t>intl</a:t>
            </a:r>
            <a:r>
              <a:rPr lang="en-US" dirty="0"/>
              <a:t>/. Painting is Edvard Munch The Scream</a:t>
            </a:r>
          </a:p>
        </p:txBody>
      </p:sp>
      <p:sp>
        <p:nvSpPr>
          <p:cNvPr id="4" name="Slide Number Placeholder 3"/>
          <p:cNvSpPr>
            <a:spLocks noGrp="1"/>
          </p:cNvSpPr>
          <p:nvPr>
            <p:ph type="sldNum" sz="quarter" idx="5"/>
          </p:nvPr>
        </p:nvSpPr>
        <p:spPr/>
        <p:txBody>
          <a:bodyPr/>
          <a:lstStyle/>
          <a:p>
            <a:pPr>
              <a:defRPr/>
            </a:pPr>
            <a:fld id="{8D3A7DEE-79F0-6D4A-B86C-02FEE4BC0211}" type="slidenum">
              <a:rPr lang="en-US" smtClean="0"/>
              <a:pPr>
                <a:defRPr/>
              </a:pPr>
              <a:t>5</a:t>
            </a:fld>
            <a:endParaRPr lang="en-US"/>
          </a:p>
        </p:txBody>
      </p:sp>
    </p:spTree>
    <p:extLst>
      <p:ext uri="{BB962C8B-B14F-4D97-AF65-F5344CB8AC3E}">
        <p14:creationId xmlns:p14="http://schemas.microsoft.com/office/powerpoint/2010/main" val="609168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Placeholder 2">
            <a:extLst>
              <a:ext uri="{FF2B5EF4-FFF2-40B4-BE49-F238E27FC236}">
                <a16:creationId xmlns:a16="http://schemas.microsoft.com/office/drawing/2014/main" xmlns="" id="{3B351160-FC5F-2048-9F8A-2C11FD2E40FE}"/>
              </a:ext>
            </a:extLst>
          </p:cNvPr>
          <p:cNvSpPr>
            <a:spLocks noGrp="1" noRot="1" noChangeAspect="1" noTextEdit="1"/>
          </p:cNvSpPr>
          <p:nvPr>
            <p:ph type="sldImg"/>
          </p:nvPr>
        </p:nvSpPr>
        <p:spPr>
          <a:xfrm>
            <a:off x="381000" y="685800"/>
            <a:ext cx="6096000" cy="3429000"/>
          </a:xfrm>
          <a:ln/>
        </p:spPr>
      </p:sp>
      <p:sp>
        <p:nvSpPr>
          <p:cNvPr id="27650" name="Placeholder 3">
            <a:extLst>
              <a:ext uri="{FF2B5EF4-FFF2-40B4-BE49-F238E27FC236}">
                <a16:creationId xmlns:a16="http://schemas.microsoft.com/office/drawing/2014/main" xmlns="" id="{D36C1BF8-057F-0340-9394-B9F06292E71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405501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xmlns="" id="{3FBBE664-BA97-8041-93D4-F7B690CD6153}"/>
              </a:ext>
            </a:extLst>
          </p:cNvPr>
          <p:cNvSpPr>
            <a:spLocks noGrp="1" noRot="1" noChangeAspect="1" noTextEdit="1"/>
          </p:cNvSpPr>
          <p:nvPr>
            <p:ph type="sldImg"/>
          </p:nvPr>
        </p:nvSpPr>
        <p:spPr>
          <a:ln/>
        </p:spPr>
      </p:sp>
      <p:sp>
        <p:nvSpPr>
          <p:cNvPr id="29698" name="Notes Placeholder 2">
            <a:extLst>
              <a:ext uri="{FF2B5EF4-FFF2-40B4-BE49-F238E27FC236}">
                <a16:creationId xmlns:a16="http://schemas.microsoft.com/office/drawing/2014/main" xmlns="" id="{7CF4F115-AC3F-6C40-8E8F-5EBCBBDA91B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
        <p:nvSpPr>
          <p:cNvPr id="29699" name="Slide Number Placeholder 3">
            <a:extLst>
              <a:ext uri="{FF2B5EF4-FFF2-40B4-BE49-F238E27FC236}">
                <a16:creationId xmlns:a16="http://schemas.microsoft.com/office/drawing/2014/main" xmlns="" id="{FA5A2FEF-938C-BB40-8CFC-A1681B7A43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F43B9CC-C5DE-0A48-A92C-F5416891B1A5}" type="slidenum">
              <a:rPr lang="en-US" altLang="en-US" smtClean="0"/>
              <a:pPr>
                <a:spcBef>
                  <a:spcPct val="0"/>
                </a:spcBef>
              </a:pPr>
              <a:t>7</a:t>
            </a:fld>
            <a:endParaRPr lang="en-US" altLang="en-US"/>
          </a:p>
        </p:txBody>
      </p:sp>
    </p:spTree>
    <p:extLst>
      <p:ext uri="{BB962C8B-B14F-4D97-AF65-F5344CB8AC3E}">
        <p14:creationId xmlns:p14="http://schemas.microsoft.com/office/powerpoint/2010/main" val="149377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xmlns="" id="{AAADA8FC-1A5A-3646-B72A-21ABD3309F90}"/>
              </a:ext>
            </a:extLst>
          </p:cNvPr>
          <p:cNvSpPr>
            <a:spLocks noGrp="1" noRot="1" noChangeAspect="1" noTextEdit="1"/>
          </p:cNvSpPr>
          <p:nvPr>
            <p:ph type="sldImg"/>
          </p:nvPr>
        </p:nvSpPr>
        <p:spPr>
          <a:xfrm>
            <a:off x="381000" y="685800"/>
            <a:ext cx="6096000" cy="3429000"/>
          </a:xfrm>
          <a:ln/>
        </p:spPr>
      </p:sp>
      <p:sp>
        <p:nvSpPr>
          <p:cNvPr id="31746" name="Notes Placeholder 2">
            <a:extLst>
              <a:ext uri="{FF2B5EF4-FFF2-40B4-BE49-F238E27FC236}">
                <a16:creationId xmlns:a16="http://schemas.microsoft.com/office/drawing/2014/main" xmlns="" id="{46AA7F66-CFB2-7C48-916E-FFCC96BDE44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solidFill>
                  <a:srgbClr val="A50021"/>
                </a:solidFill>
                <a:latin typeface="Corbel" panose="020B0503020204020204" pitchFamily="34" charset="0"/>
                <a:ea typeface="ＭＳ Ｐゴシック" panose="020B0600070205080204" pitchFamily="34" charset="-128"/>
              </a:rPr>
              <a:t>The growth of the world</a:t>
            </a:r>
            <a:r>
              <a:rPr lang="ja-JP" altLang="en-US">
                <a:solidFill>
                  <a:srgbClr val="A50021"/>
                </a:solidFill>
                <a:latin typeface="Corbel" panose="020B0503020204020204" pitchFamily="34" charset="0"/>
                <a:ea typeface="ＭＳ Ｐゴシック" panose="020B0600070205080204" pitchFamily="34" charset="-128"/>
              </a:rPr>
              <a:t>’</a:t>
            </a:r>
            <a:r>
              <a:rPr lang="en-US" altLang="ja-JP">
                <a:solidFill>
                  <a:srgbClr val="A50021"/>
                </a:solidFill>
                <a:latin typeface="Corbel" panose="020B0503020204020204" pitchFamily="34" charset="0"/>
                <a:ea typeface="ＭＳ Ｐゴシック" panose="020B0600070205080204" pitchFamily="34" charset="-128"/>
              </a:rPr>
              <a:t>s population and prosperity (5-fold increase in population and a 4-fold increase in energy usage per person) over the past 150 years led to a 20-fold increase in energy use, the principal source of CO2 emissions. </a:t>
            </a:r>
          </a:p>
          <a:p>
            <a:pPr eaLnBrk="1" hangingPunct="1">
              <a:spcBef>
                <a:spcPct val="0"/>
              </a:spcBef>
            </a:pPr>
            <a:r>
              <a:rPr lang="en-US" altLang="en-US">
                <a:solidFill>
                  <a:schemeClr val="accent2"/>
                </a:solidFill>
                <a:latin typeface="Corbel" panose="020B0503020204020204" pitchFamily="34" charset="0"/>
                <a:ea typeface="ＭＳ Ｐゴシック" panose="020B0600070205080204" pitchFamily="34" charset="-128"/>
              </a:rPr>
              <a:t>Growth rate from 1850-1950 was 1.45%/yr, driven mainly by coal.           </a:t>
            </a:r>
          </a:p>
          <a:p>
            <a:pPr eaLnBrk="1" hangingPunct="1">
              <a:spcBef>
                <a:spcPct val="0"/>
              </a:spcBef>
            </a:pPr>
            <a:r>
              <a:rPr lang="en-US" altLang="en-US">
                <a:solidFill>
                  <a:schemeClr val="accent2"/>
                </a:solidFill>
                <a:latin typeface="Corbel" panose="020B0503020204020204" pitchFamily="34" charset="0"/>
                <a:ea typeface="ＭＳ Ｐゴシック" panose="020B0600070205080204" pitchFamily="34" charset="-128"/>
              </a:rPr>
              <a:t>From 1950-2000 it was 3.15%/yr, driven mainly by oil &amp; natural gas. </a:t>
            </a:r>
          </a:p>
          <a:p>
            <a:pPr eaLnBrk="1" hangingPunct="1">
              <a:spcBef>
                <a:spcPct val="0"/>
              </a:spcBef>
            </a:pPr>
            <a:r>
              <a:rPr lang="en-US" altLang="en-US">
                <a:latin typeface="Corbel" panose="020B0503020204020204" pitchFamily="34" charset="0"/>
                <a:ea typeface="ＭＳ Ｐゴシック" panose="020B0600070205080204" pitchFamily="34" charset="-128"/>
              </a:rPr>
              <a:t>EJ (on the y axis) stands for exajoule. It is a Unit of energy equivalent to 10^18 joules and often used as unit of measure for world annual energy use.</a:t>
            </a:r>
            <a:endParaRPr lang="en-US" altLang="en-US" b="1">
              <a:solidFill>
                <a:srgbClr val="A50021"/>
              </a:solidFill>
              <a:latin typeface="Corbel" panose="020B0503020204020204" pitchFamily="34" charset="0"/>
              <a:ea typeface="ＭＳ Ｐゴシック" panose="020B0600070205080204" pitchFamily="34" charset="-128"/>
            </a:endParaRPr>
          </a:p>
          <a:p>
            <a:pPr eaLnBrk="1" hangingPunct="1">
              <a:spcBef>
                <a:spcPct val="0"/>
              </a:spcBef>
            </a:pPr>
            <a:endParaRPr lang="en-US" altLang="en-US">
              <a:solidFill>
                <a:schemeClr val="accent2"/>
              </a:solidFill>
              <a:latin typeface="Corbel" panose="020B0503020204020204" pitchFamily="34" charset="0"/>
              <a:ea typeface="ＭＳ Ｐゴシック" panose="020B0600070205080204" pitchFamily="34" charset="-128"/>
            </a:endParaRPr>
          </a:p>
          <a:p>
            <a:pPr eaLnBrk="1" hangingPunct="1">
              <a:spcBef>
                <a:spcPct val="0"/>
              </a:spcBef>
            </a:pPr>
            <a:endParaRPr lang="en-US" altLang="en-US">
              <a:solidFill>
                <a:schemeClr val="accent2"/>
              </a:solidFill>
              <a:latin typeface="Corbel" panose="020B0503020204020204" pitchFamily="34" charset="0"/>
              <a:ea typeface="ＭＳ Ｐゴシック" panose="020B0600070205080204" pitchFamily="34" charset="-128"/>
            </a:endParaRPr>
          </a:p>
          <a:p>
            <a:pPr eaLnBrk="1" hangingPunct="1">
              <a:spcBef>
                <a:spcPct val="0"/>
              </a:spcBef>
            </a:pPr>
            <a:r>
              <a:rPr lang="en-US" altLang="en-US">
                <a:solidFill>
                  <a:schemeClr val="accent2"/>
                </a:solidFill>
                <a:latin typeface="Corbel" panose="020B0503020204020204" pitchFamily="34" charset="0"/>
                <a:ea typeface="ＭＳ Ｐゴシック" panose="020B0600070205080204" pitchFamily="34" charset="-128"/>
              </a:rPr>
              <a:t>Source: Kennedy, Donald and the Editors of Science Magazine, State of the Planet 2008-2009, Science Magazine</a:t>
            </a:r>
          </a:p>
          <a:p>
            <a:pPr eaLnBrk="1" hangingPunct="1">
              <a:spcBef>
                <a:spcPct val="0"/>
              </a:spcBef>
            </a:pPr>
            <a:r>
              <a:rPr lang="en-US" altLang="en-US">
                <a:solidFill>
                  <a:schemeClr val="accent2"/>
                </a:solidFill>
                <a:latin typeface="Corbel" panose="020B0503020204020204" pitchFamily="34" charset="0"/>
                <a:ea typeface="ＭＳ Ｐゴシック" panose="020B0600070205080204" pitchFamily="34" charset="-128"/>
              </a:rPr>
              <a:t>http://books.google.com/books?id=dr3Mn__YCp8C&amp;pg=PA9&amp;lpg=PA9&amp;dq=world+energy+consumption+1850-2000&amp;source=bl&amp;ots=q9rOaYq7Gj&amp;sig=pACLCNDOd_yAYW1pf0t3wdz0rvM&amp;hl=en&amp;ei=7TCuS7SKLYLQsgOJjs38Cw&amp;sa=X&amp;oi=book_result&amp;ct=result&amp;resnum=7&amp;ved=0CCkQ6AEwBg#v=onepage&amp;q=&amp;f=false</a:t>
            </a:r>
          </a:p>
          <a:p>
            <a:pPr eaLnBrk="1" hangingPunct="1">
              <a:spcBef>
                <a:spcPct val="0"/>
              </a:spcBef>
            </a:pPr>
            <a:endParaRPr lang="en-US" altLang="en-US" b="1">
              <a:solidFill>
                <a:srgbClr val="A50021"/>
              </a:solidFill>
              <a:latin typeface="Corbel" panose="020B0503020204020204" pitchFamily="34" charset="0"/>
              <a:ea typeface="ＭＳ Ｐゴシック" panose="020B0600070205080204" pitchFamily="34" charset="-128"/>
            </a:endParaRPr>
          </a:p>
          <a:p>
            <a:pPr eaLnBrk="1" hangingPunct="1">
              <a:spcBef>
                <a:spcPct val="0"/>
              </a:spcBef>
            </a:pPr>
            <a:endParaRPr lang="en-US" altLang="en-US">
              <a:latin typeface="Corbel" panose="020B0503020204020204" pitchFamily="34" charset="0"/>
              <a:ea typeface="ＭＳ Ｐゴシック" panose="020B0600070205080204" pitchFamily="34" charset="-128"/>
            </a:endParaRPr>
          </a:p>
        </p:txBody>
      </p:sp>
      <p:sp>
        <p:nvSpPr>
          <p:cNvPr id="31747" name="Slide Number Placeholder 3">
            <a:extLst>
              <a:ext uri="{FF2B5EF4-FFF2-40B4-BE49-F238E27FC236}">
                <a16:creationId xmlns:a16="http://schemas.microsoft.com/office/drawing/2014/main" xmlns="" id="{6B72B88A-5690-2741-9091-8EC898AD581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9FC843B-C0CD-894D-943A-7735166DF0CB}" type="slidenum">
              <a:rPr lang="en-US" altLang="en-US" sz="1200" smtClean="0">
                <a:latin typeface="Corbel" panose="020B0503020204020204" pitchFamily="34" charset="0"/>
              </a:rPr>
              <a:pPr/>
              <a:t>8</a:t>
            </a:fld>
            <a:endParaRPr lang="en-US" altLang="en-US" sz="1200">
              <a:latin typeface="Corbel" panose="020B0503020204020204" pitchFamily="34" charset="0"/>
            </a:endParaRPr>
          </a:p>
        </p:txBody>
      </p:sp>
    </p:spTree>
    <p:extLst>
      <p:ext uri="{BB962C8B-B14F-4D97-AF65-F5344CB8AC3E}">
        <p14:creationId xmlns:p14="http://schemas.microsoft.com/office/powerpoint/2010/main" val="4064650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xmlns="" id="{4C2536F1-2A8C-1B41-9201-4527B7819309}"/>
              </a:ext>
            </a:extLst>
          </p:cNvPr>
          <p:cNvSpPr>
            <a:spLocks noGrp="1" noRot="1" noChangeAspect="1" noTextEdit="1"/>
          </p:cNvSpPr>
          <p:nvPr>
            <p:ph type="sldImg"/>
          </p:nvPr>
        </p:nvSpPr>
        <p:spPr>
          <a:xfrm>
            <a:off x="381000" y="685800"/>
            <a:ext cx="6096000" cy="3429000"/>
          </a:xfrm>
          <a:ln/>
        </p:spPr>
      </p:sp>
      <p:sp>
        <p:nvSpPr>
          <p:cNvPr id="33794" name="Notes Placeholder 2">
            <a:extLst>
              <a:ext uri="{FF2B5EF4-FFF2-40B4-BE49-F238E27FC236}">
                <a16:creationId xmlns:a16="http://schemas.microsoft.com/office/drawing/2014/main" xmlns="" id="{07702EE3-6D0C-914C-81C9-A7696BFE374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dirty="0">
                <a:solidFill>
                  <a:schemeClr val="tx1"/>
                </a:solidFill>
                <a:effectLst/>
                <a:latin typeface="Times New Roman" charset="0"/>
                <a:ea typeface="ＭＳ Ｐゴシック" charset="-128"/>
                <a:cs typeface="ＭＳ Ｐゴシック" charset="-128"/>
              </a:rPr>
              <a:t>Source 1 for top image: </a:t>
            </a:r>
            <a:r>
              <a:rPr lang="en-US" sz="1200" b="0" i="0" kern="1200" dirty="0" err="1">
                <a:solidFill>
                  <a:schemeClr val="tx1"/>
                </a:solidFill>
                <a:effectLst/>
                <a:latin typeface="Times New Roman" charset="0"/>
                <a:ea typeface="ＭＳ Ｐゴシック" charset="-128"/>
                <a:cs typeface="ＭＳ Ｐゴシック" charset="-128"/>
              </a:rPr>
              <a:t>Lüthi</a:t>
            </a:r>
            <a:r>
              <a:rPr lang="en-US" sz="1200" b="0" i="0" kern="1200" dirty="0">
                <a:solidFill>
                  <a:schemeClr val="tx1"/>
                </a:solidFill>
                <a:effectLst/>
                <a:latin typeface="Times New Roman" charset="0"/>
                <a:ea typeface="ＭＳ Ｐゴシック" charset="-128"/>
                <a:cs typeface="ＭＳ Ｐゴシック" charset="-128"/>
              </a:rPr>
              <a:t>, D., M. Le </a:t>
            </a:r>
            <a:r>
              <a:rPr lang="en-US" sz="1200" b="0" i="0" kern="1200" dirty="0" err="1">
                <a:solidFill>
                  <a:schemeClr val="tx1"/>
                </a:solidFill>
                <a:effectLst/>
                <a:latin typeface="Times New Roman" charset="0"/>
                <a:ea typeface="ＭＳ Ｐゴシック" charset="-128"/>
                <a:cs typeface="ＭＳ Ｐゴシック" charset="-128"/>
              </a:rPr>
              <a:t>Floch</a:t>
            </a:r>
            <a:r>
              <a:rPr lang="en-US" sz="1200" b="0" i="0" kern="1200" dirty="0">
                <a:solidFill>
                  <a:schemeClr val="tx1"/>
                </a:solidFill>
                <a:effectLst/>
                <a:latin typeface="Times New Roman" charset="0"/>
                <a:ea typeface="ＭＳ Ｐゴシック" charset="-128"/>
                <a:cs typeface="ＭＳ Ｐゴシック" charset="-128"/>
              </a:rPr>
              <a:t>, B. </a:t>
            </a:r>
            <a:r>
              <a:rPr lang="en-US" sz="1200" b="0" i="0" kern="1200" dirty="0" err="1">
                <a:solidFill>
                  <a:schemeClr val="tx1"/>
                </a:solidFill>
                <a:effectLst/>
                <a:latin typeface="Times New Roman" charset="0"/>
                <a:ea typeface="ＭＳ Ｐゴシック" charset="-128"/>
                <a:cs typeface="ＭＳ Ｐゴシック" charset="-128"/>
              </a:rPr>
              <a:t>Bereiter</a:t>
            </a:r>
            <a:r>
              <a:rPr lang="en-US" sz="1200" b="0" i="0" kern="1200" dirty="0">
                <a:solidFill>
                  <a:schemeClr val="tx1"/>
                </a:solidFill>
                <a:effectLst/>
                <a:latin typeface="Times New Roman" charset="0"/>
                <a:ea typeface="ＭＳ Ｐゴシック" charset="-128"/>
                <a:cs typeface="ＭＳ Ｐゴシック" charset="-128"/>
              </a:rPr>
              <a:t>, T. </a:t>
            </a:r>
            <a:r>
              <a:rPr lang="en-US" sz="1200" b="0" i="0" kern="1200" dirty="0" err="1">
                <a:solidFill>
                  <a:schemeClr val="tx1"/>
                </a:solidFill>
                <a:effectLst/>
                <a:latin typeface="Times New Roman" charset="0"/>
                <a:ea typeface="ＭＳ Ｐゴシック" charset="-128"/>
                <a:cs typeface="ＭＳ Ｐゴシック" charset="-128"/>
              </a:rPr>
              <a:t>Blunier</a:t>
            </a:r>
            <a:r>
              <a:rPr lang="en-US" sz="1200" b="0" i="0" kern="1200" dirty="0">
                <a:solidFill>
                  <a:schemeClr val="tx1"/>
                </a:solidFill>
                <a:effectLst/>
                <a:latin typeface="Times New Roman" charset="0"/>
                <a:ea typeface="ＭＳ Ｐゴシック" charset="-128"/>
                <a:cs typeface="ＭＳ Ｐゴシック" charset="-128"/>
              </a:rPr>
              <a:t>, J.-M. </a:t>
            </a:r>
            <a:r>
              <a:rPr lang="en-US" sz="1200" b="0" i="0" kern="1200" dirty="0" err="1">
                <a:solidFill>
                  <a:schemeClr val="tx1"/>
                </a:solidFill>
                <a:effectLst/>
                <a:latin typeface="Times New Roman" charset="0"/>
                <a:ea typeface="ＭＳ Ｐゴシック" charset="-128"/>
                <a:cs typeface="ＭＳ Ｐゴシック" charset="-128"/>
              </a:rPr>
              <a:t>Barnola</a:t>
            </a:r>
            <a:r>
              <a:rPr lang="en-US" sz="1200" b="0" i="0" kern="1200" dirty="0">
                <a:solidFill>
                  <a:schemeClr val="tx1"/>
                </a:solidFill>
                <a:effectLst/>
                <a:latin typeface="Times New Roman" charset="0"/>
                <a:ea typeface="ＭＳ Ｐゴシック" charset="-128"/>
                <a:cs typeface="ＭＳ Ｐゴシック" charset="-128"/>
              </a:rPr>
              <a:t>, U. </a:t>
            </a:r>
            <a:r>
              <a:rPr lang="en-US" sz="1200" b="0" i="0" kern="1200" dirty="0" err="1">
                <a:solidFill>
                  <a:schemeClr val="tx1"/>
                </a:solidFill>
                <a:effectLst/>
                <a:latin typeface="Times New Roman" charset="0"/>
                <a:ea typeface="ＭＳ Ｐゴシック" charset="-128"/>
                <a:cs typeface="ＭＳ Ｐゴシック" charset="-128"/>
              </a:rPr>
              <a:t>Siegenthaler</a:t>
            </a:r>
            <a:r>
              <a:rPr lang="en-US" sz="1200" b="0" i="0" kern="1200" dirty="0">
                <a:solidFill>
                  <a:schemeClr val="tx1"/>
                </a:solidFill>
                <a:effectLst/>
                <a:latin typeface="Times New Roman" charset="0"/>
                <a:ea typeface="ＭＳ Ｐゴシック" charset="-128"/>
                <a:cs typeface="ＭＳ Ｐゴシック" charset="-128"/>
              </a:rPr>
              <a:t>, D. Raynaud, J. </a:t>
            </a:r>
            <a:r>
              <a:rPr lang="en-US" sz="1200" b="0" i="0" kern="1200" dirty="0" err="1">
                <a:solidFill>
                  <a:schemeClr val="tx1"/>
                </a:solidFill>
                <a:effectLst/>
                <a:latin typeface="Times New Roman" charset="0"/>
                <a:ea typeface="ＭＳ Ｐゴシック" charset="-128"/>
                <a:cs typeface="ＭＳ Ｐゴシック" charset="-128"/>
              </a:rPr>
              <a:t>Jouzel</a:t>
            </a:r>
            <a:r>
              <a:rPr lang="en-US" sz="1200" b="0" i="0" kern="1200" dirty="0">
                <a:solidFill>
                  <a:schemeClr val="tx1"/>
                </a:solidFill>
                <a:effectLst/>
                <a:latin typeface="Times New Roman" charset="0"/>
                <a:ea typeface="ＭＳ Ｐゴシック" charset="-128"/>
                <a:cs typeface="ＭＳ Ｐゴシック" charset="-128"/>
              </a:rPr>
              <a:t>, H. Fischer, K. Kawamura, and T. F. Stocker. 2008. High-resolution carbon dioxide concentration record 650,000-800,000 years before present. Nature 453(7193):379-382, </a:t>
            </a:r>
            <a:r>
              <a:rPr lang="en-US" sz="1200" b="0" i="0" kern="1200" dirty="0" err="1">
                <a:solidFill>
                  <a:schemeClr val="tx1"/>
                </a:solidFill>
                <a:effectLst/>
                <a:latin typeface="Times New Roman" charset="0"/>
                <a:ea typeface="ＭＳ Ｐゴシック" charset="-128"/>
                <a:cs typeface="ＭＳ Ｐゴシック" charset="-128"/>
              </a:rPr>
              <a:t>doi</a:t>
            </a:r>
            <a:r>
              <a:rPr lang="en-US" sz="1200" b="0" i="0" kern="1200" dirty="0">
                <a:solidFill>
                  <a:schemeClr val="tx1"/>
                </a:solidFill>
                <a:effectLst/>
                <a:latin typeface="Times New Roman" charset="0"/>
                <a:ea typeface="ＭＳ Ｐゴシック" charset="-128"/>
                <a:cs typeface="ＭＳ Ｐゴシック" charset="-128"/>
              </a:rPr>
              <a:t>: 10.1038/nature06949.</a:t>
            </a:r>
          </a:p>
          <a:p>
            <a:r>
              <a:rPr lang="en-US" sz="1200" b="0" i="0" kern="1200" dirty="0">
                <a:solidFill>
                  <a:schemeClr val="tx1"/>
                </a:solidFill>
                <a:effectLst/>
                <a:latin typeface="Times New Roman" charset="0"/>
                <a:ea typeface="ＭＳ Ｐゴシック" charset="-128"/>
                <a:cs typeface="ＭＳ Ｐゴシック" charset="-128"/>
              </a:rPr>
              <a:t>Source 2 for bottom image: </a:t>
            </a:r>
            <a:r>
              <a:rPr lang="en-US" sz="1200" b="0" i="0" kern="1200" dirty="0" err="1">
                <a:solidFill>
                  <a:schemeClr val="tx1"/>
                </a:solidFill>
                <a:effectLst/>
                <a:latin typeface="Times New Roman" charset="0"/>
                <a:ea typeface="ＭＳ Ｐゴシック" charset="-128"/>
                <a:cs typeface="ＭＳ Ｐゴシック" charset="-128"/>
              </a:rPr>
              <a:t>Jouzel</a:t>
            </a:r>
            <a:r>
              <a:rPr lang="en-US" sz="1200" b="0" i="0" kern="1200" dirty="0">
                <a:solidFill>
                  <a:schemeClr val="tx1"/>
                </a:solidFill>
                <a:effectLst/>
                <a:latin typeface="Times New Roman" charset="0"/>
                <a:ea typeface="ＭＳ Ｐゴシック" charset="-128"/>
                <a:cs typeface="ＭＳ Ｐゴシック" charset="-128"/>
              </a:rPr>
              <a:t>, J., V. Masson-</a:t>
            </a:r>
            <a:r>
              <a:rPr lang="en-US" sz="1200" b="0" i="0" kern="1200" dirty="0" err="1">
                <a:solidFill>
                  <a:schemeClr val="tx1"/>
                </a:solidFill>
                <a:effectLst/>
                <a:latin typeface="Times New Roman" charset="0"/>
                <a:ea typeface="ＭＳ Ｐゴシック" charset="-128"/>
                <a:cs typeface="ＭＳ Ｐゴシック" charset="-128"/>
              </a:rPr>
              <a:t>Delmotte</a:t>
            </a:r>
            <a:r>
              <a:rPr lang="en-US" sz="1200" b="0" i="0" kern="1200" dirty="0">
                <a:solidFill>
                  <a:schemeClr val="tx1"/>
                </a:solidFill>
                <a:effectLst/>
                <a:latin typeface="Times New Roman" charset="0"/>
                <a:ea typeface="ＭＳ Ｐゴシック" charset="-128"/>
                <a:cs typeface="ＭＳ Ｐゴシック" charset="-128"/>
              </a:rPr>
              <a:t>, O. </a:t>
            </a:r>
            <a:r>
              <a:rPr lang="en-US" sz="1200" b="0" i="0" kern="1200" dirty="0" err="1">
                <a:solidFill>
                  <a:schemeClr val="tx1"/>
                </a:solidFill>
                <a:effectLst/>
                <a:latin typeface="Times New Roman" charset="0"/>
                <a:ea typeface="ＭＳ Ｐゴシック" charset="-128"/>
                <a:cs typeface="ＭＳ Ｐゴシック" charset="-128"/>
              </a:rPr>
              <a:t>Cattani</a:t>
            </a:r>
            <a:r>
              <a:rPr lang="en-US" sz="1200" b="0" i="0" kern="1200" dirty="0">
                <a:solidFill>
                  <a:schemeClr val="tx1"/>
                </a:solidFill>
                <a:effectLst/>
                <a:latin typeface="Times New Roman" charset="0"/>
                <a:ea typeface="ＭＳ Ｐゴシック" charset="-128"/>
                <a:cs typeface="ＭＳ Ｐゴシック" charset="-128"/>
              </a:rPr>
              <a:t>, G. Dreyfus, S. </a:t>
            </a:r>
            <a:r>
              <a:rPr lang="en-US" sz="1200" b="0" i="0" kern="1200" dirty="0" err="1">
                <a:solidFill>
                  <a:schemeClr val="tx1"/>
                </a:solidFill>
                <a:effectLst/>
                <a:latin typeface="Times New Roman" charset="0"/>
                <a:ea typeface="ＭＳ Ｐゴシック" charset="-128"/>
                <a:cs typeface="ＭＳ Ｐゴシック" charset="-128"/>
              </a:rPr>
              <a:t>Falourd</a:t>
            </a:r>
            <a:r>
              <a:rPr lang="en-US" sz="1200" b="0" i="0" kern="1200" dirty="0">
                <a:solidFill>
                  <a:schemeClr val="tx1"/>
                </a:solidFill>
                <a:effectLst/>
                <a:latin typeface="Times New Roman" charset="0"/>
                <a:ea typeface="ＭＳ Ｐゴシック" charset="-128"/>
                <a:cs typeface="ＭＳ Ｐゴシック" charset="-128"/>
              </a:rPr>
              <a:t>, G. Hoffmann, B. Minster, J. </a:t>
            </a:r>
            <a:r>
              <a:rPr lang="en-US" sz="1200" b="0" i="0" kern="1200" dirty="0" err="1">
                <a:solidFill>
                  <a:schemeClr val="tx1"/>
                </a:solidFill>
                <a:effectLst/>
                <a:latin typeface="Times New Roman" charset="0"/>
                <a:ea typeface="ＭＳ Ｐゴシック" charset="-128"/>
                <a:cs typeface="ＭＳ Ｐゴシック" charset="-128"/>
              </a:rPr>
              <a:t>Nouet</a:t>
            </a:r>
            <a:r>
              <a:rPr lang="en-US" sz="1200" b="0" i="0" kern="1200" dirty="0">
                <a:solidFill>
                  <a:schemeClr val="tx1"/>
                </a:solidFill>
                <a:effectLst/>
                <a:latin typeface="Times New Roman" charset="0"/>
                <a:ea typeface="ＭＳ Ｐゴシック" charset="-128"/>
                <a:cs typeface="ＭＳ Ｐゴシック" charset="-128"/>
              </a:rPr>
              <a:t>, J. M. </a:t>
            </a:r>
            <a:r>
              <a:rPr lang="en-US" sz="1200" b="0" i="0" kern="1200" dirty="0" err="1">
                <a:solidFill>
                  <a:schemeClr val="tx1"/>
                </a:solidFill>
                <a:effectLst/>
                <a:latin typeface="Times New Roman" charset="0"/>
                <a:ea typeface="ＭＳ Ｐゴシック" charset="-128"/>
                <a:cs typeface="ＭＳ Ｐゴシック" charset="-128"/>
              </a:rPr>
              <a:t>Barnola</a:t>
            </a:r>
            <a:r>
              <a:rPr lang="en-US" sz="1200" b="0" i="0" kern="1200" dirty="0">
                <a:solidFill>
                  <a:schemeClr val="tx1"/>
                </a:solidFill>
                <a:effectLst/>
                <a:latin typeface="Times New Roman" charset="0"/>
                <a:ea typeface="ＭＳ Ｐゴシック" charset="-128"/>
                <a:cs typeface="ＭＳ Ｐゴシック" charset="-128"/>
              </a:rPr>
              <a:t>, J. </a:t>
            </a:r>
            <a:r>
              <a:rPr lang="en-US" sz="1200" b="0" i="0" kern="1200" dirty="0" err="1">
                <a:solidFill>
                  <a:schemeClr val="tx1"/>
                </a:solidFill>
                <a:effectLst/>
                <a:latin typeface="Times New Roman" charset="0"/>
                <a:ea typeface="ＭＳ Ｐゴシック" charset="-128"/>
                <a:cs typeface="ＭＳ Ｐゴシック" charset="-128"/>
              </a:rPr>
              <a:t>Chappellaz</a:t>
            </a:r>
            <a:r>
              <a:rPr lang="en-US" sz="1200" b="0" i="0" kern="1200" dirty="0">
                <a:solidFill>
                  <a:schemeClr val="tx1"/>
                </a:solidFill>
                <a:effectLst/>
                <a:latin typeface="Times New Roman" charset="0"/>
                <a:ea typeface="ＭＳ Ｐゴシック" charset="-128"/>
                <a:cs typeface="ＭＳ Ｐゴシック" charset="-128"/>
              </a:rPr>
              <a:t>, H. Fischer, J. C. </a:t>
            </a:r>
            <a:r>
              <a:rPr lang="en-US" sz="1200" b="0" i="0" kern="1200" dirty="0" err="1">
                <a:solidFill>
                  <a:schemeClr val="tx1"/>
                </a:solidFill>
                <a:effectLst/>
                <a:latin typeface="Times New Roman" charset="0"/>
                <a:ea typeface="ＭＳ Ｐゴシック" charset="-128"/>
                <a:cs typeface="ＭＳ Ｐゴシック" charset="-128"/>
              </a:rPr>
              <a:t>Gallet</a:t>
            </a:r>
            <a:r>
              <a:rPr lang="en-US" sz="1200" b="0" i="0" kern="1200" dirty="0">
                <a:solidFill>
                  <a:schemeClr val="tx1"/>
                </a:solidFill>
                <a:effectLst/>
                <a:latin typeface="Times New Roman" charset="0"/>
                <a:ea typeface="ＭＳ Ｐゴシック" charset="-128"/>
                <a:cs typeface="ＭＳ Ｐゴシック" charset="-128"/>
              </a:rPr>
              <a:t>, S. Johnson, M. </a:t>
            </a:r>
            <a:r>
              <a:rPr lang="en-US" sz="1200" b="0" i="0" kern="1200" dirty="0" err="1">
                <a:solidFill>
                  <a:schemeClr val="tx1"/>
                </a:solidFill>
                <a:effectLst/>
                <a:latin typeface="Times New Roman" charset="0"/>
                <a:ea typeface="ＭＳ Ｐゴシック" charset="-128"/>
                <a:cs typeface="ＭＳ Ｐゴシック" charset="-128"/>
              </a:rPr>
              <a:t>Leuenberger</a:t>
            </a:r>
            <a:r>
              <a:rPr lang="en-US" sz="1200" b="0" i="0" kern="1200" dirty="0">
                <a:solidFill>
                  <a:schemeClr val="tx1"/>
                </a:solidFill>
                <a:effectLst/>
                <a:latin typeface="Times New Roman" charset="0"/>
                <a:ea typeface="ＭＳ Ｐゴシック" charset="-128"/>
                <a:cs typeface="ＭＳ Ｐゴシック" charset="-128"/>
              </a:rPr>
              <a:t>, L. </a:t>
            </a:r>
            <a:r>
              <a:rPr lang="en-US" sz="1200" b="0" i="0" kern="1200" dirty="0" err="1">
                <a:solidFill>
                  <a:schemeClr val="tx1"/>
                </a:solidFill>
                <a:effectLst/>
                <a:latin typeface="Times New Roman" charset="0"/>
                <a:ea typeface="ＭＳ Ｐゴシック" charset="-128"/>
                <a:cs typeface="ＭＳ Ｐゴシック" charset="-128"/>
              </a:rPr>
              <a:t>Loulergue</a:t>
            </a:r>
            <a:r>
              <a:rPr lang="en-US" sz="1200" b="0" i="0" kern="1200" dirty="0">
                <a:solidFill>
                  <a:schemeClr val="tx1"/>
                </a:solidFill>
                <a:effectLst/>
                <a:latin typeface="Times New Roman" charset="0"/>
                <a:ea typeface="ＭＳ Ｐゴシック" charset="-128"/>
                <a:cs typeface="ＭＳ Ｐゴシック" charset="-128"/>
              </a:rPr>
              <a:t>, D. </a:t>
            </a:r>
            <a:r>
              <a:rPr lang="en-US" sz="1200" b="0" i="0" kern="1200" dirty="0" err="1">
                <a:solidFill>
                  <a:schemeClr val="tx1"/>
                </a:solidFill>
                <a:effectLst/>
                <a:latin typeface="Times New Roman" charset="0"/>
                <a:ea typeface="ＭＳ Ｐゴシック" charset="-128"/>
                <a:cs typeface="ＭＳ Ｐゴシック" charset="-128"/>
              </a:rPr>
              <a:t>Luethi</a:t>
            </a:r>
            <a:r>
              <a:rPr lang="en-US" sz="1200" b="0" i="0" kern="1200" dirty="0">
                <a:solidFill>
                  <a:schemeClr val="tx1"/>
                </a:solidFill>
                <a:effectLst/>
                <a:latin typeface="Times New Roman" charset="0"/>
                <a:ea typeface="ＭＳ Ｐゴシック" charset="-128"/>
                <a:cs typeface="ＭＳ Ｐゴシック" charset="-128"/>
              </a:rPr>
              <a:t>, H. </a:t>
            </a:r>
            <a:r>
              <a:rPr lang="en-US" sz="1200" b="0" i="0" kern="1200" dirty="0" err="1">
                <a:solidFill>
                  <a:schemeClr val="tx1"/>
                </a:solidFill>
                <a:effectLst/>
                <a:latin typeface="Times New Roman" charset="0"/>
                <a:ea typeface="ＭＳ Ｐゴシック" charset="-128"/>
                <a:cs typeface="ＭＳ Ｐゴシック" charset="-128"/>
              </a:rPr>
              <a:t>Oerter</a:t>
            </a:r>
            <a:r>
              <a:rPr lang="en-US" sz="1200" b="0" i="0" kern="1200" dirty="0">
                <a:solidFill>
                  <a:schemeClr val="tx1"/>
                </a:solidFill>
                <a:effectLst/>
                <a:latin typeface="Times New Roman" charset="0"/>
                <a:ea typeface="ＭＳ Ｐゴシック" charset="-128"/>
                <a:cs typeface="ＭＳ Ｐゴシック" charset="-128"/>
              </a:rPr>
              <a:t>, F. </a:t>
            </a:r>
            <a:r>
              <a:rPr lang="en-US" sz="1200" b="0" i="0" kern="1200" dirty="0" err="1">
                <a:solidFill>
                  <a:schemeClr val="tx1"/>
                </a:solidFill>
                <a:effectLst/>
                <a:latin typeface="Times New Roman" charset="0"/>
                <a:ea typeface="ＭＳ Ｐゴシック" charset="-128"/>
                <a:cs typeface="ＭＳ Ｐゴシック" charset="-128"/>
              </a:rPr>
              <a:t>Parrenin</a:t>
            </a:r>
            <a:r>
              <a:rPr lang="en-US" sz="1200" b="0" i="0" kern="1200" dirty="0">
                <a:solidFill>
                  <a:schemeClr val="tx1"/>
                </a:solidFill>
                <a:effectLst/>
                <a:latin typeface="Times New Roman" charset="0"/>
                <a:ea typeface="ＭＳ Ｐゴシック" charset="-128"/>
                <a:cs typeface="ＭＳ Ｐゴシック" charset="-128"/>
              </a:rPr>
              <a:t>, G. </a:t>
            </a:r>
            <a:r>
              <a:rPr lang="en-US" sz="1200" b="0" i="0" kern="1200" dirty="0" err="1">
                <a:solidFill>
                  <a:schemeClr val="tx1"/>
                </a:solidFill>
                <a:effectLst/>
                <a:latin typeface="Times New Roman" charset="0"/>
                <a:ea typeface="ＭＳ Ｐゴシック" charset="-128"/>
                <a:cs typeface="ＭＳ Ｐゴシック" charset="-128"/>
              </a:rPr>
              <a:t>Raisbeck</a:t>
            </a:r>
            <a:r>
              <a:rPr lang="en-US" sz="1200" b="0" i="0" kern="1200" dirty="0">
                <a:solidFill>
                  <a:schemeClr val="tx1"/>
                </a:solidFill>
                <a:effectLst/>
                <a:latin typeface="Times New Roman" charset="0"/>
                <a:ea typeface="ＭＳ Ｐゴシック" charset="-128"/>
                <a:cs typeface="ＭＳ Ｐゴシック" charset="-128"/>
              </a:rPr>
              <a:t>, D. Raynaud, A. </a:t>
            </a:r>
            <a:r>
              <a:rPr lang="en-US" sz="1200" b="0" i="0" kern="1200" dirty="0" err="1">
                <a:solidFill>
                  <a:schemeClr val="tx1"/>
                </a:solidFill>
                <a:effectLst/>
                <a:latin typeface="Times New Roman" charset="0"/>
                <a:ea typeface="ＭＳ Ｐゴシック" charset="-128"/>
                <a:cs typeface="ＭＳ Ｐゴシック" charset="-128"/>
              </a:rPr>
              <a:t>Schilt</a:t>
            </a:r>
            <a:r>
              <a:rPr lang="en-US" sz="1200" b="0" i="0" kern="1200" dirty="0">
                <a:solidFill>
                  <a:schemeClr val="tx1"/>
                </a:solidFill>
                <a:effectLst/>
                <a:latin typeface="Times New Roman" charset="0"/>
                <a:ea typeface="ＭＳ Ｐゴシック" charset="-128"/>
                <a:cs typeface="ＭＳ Ｐゴシック" charset="-128"/>
              </a:rPr>
              <a:t>, J. </a:t>
            </a:r>
            <a:r>
              <a:rPr lang="en-US" sz="1200" b="0" i="0" kern="1200" dirty="0" err="1">
                <a:solidFill>
                  <a:schemeClr val="tx1"/>
                </a:solidFill>
                <a:effectLst/>
                <a:latin typeface="Times New Roman" charset="0"/>
                <a:ea typeface="ＭＳ Ｐゴシック" charset="-128"/>
                <a:cs typeface="ＭＳ Ｐゴシック" charset="-128"/>
              </a:rPr>
              <a:t>Schwander</a:t>
            </a:r>
            <a:r>
              <a:rPr lang="en-US" sz="1200" b="0" i="0" kern="1200" dirty="0">
                <a:solidFill>
                  <a:schemeClr val="tx1"/>
                </a:solidFill>
                <a:effectLst/>
                <a:latin typeface="Times New Roman" charset="0"/>
                <a:ea typeface="ＭＳ Ｐゴシック" charset="-128"/>
                <a:cs typeface="ＭＳ Ｐゴシック" charset="-128"/>
              </a:rPr>
              <a:t>, E. </a:t>
            </a:r>
            <a:r>
              <a:rPr lang="en-US" sz="1200" b="0" i="0" kern="1200" dirty="0" err="1">
                <a:solidFill>
                  <a:schemeClr val="tx1"/>
                </a:solidFill>
                <a:effectLst/>
                <a:latin typeface="Times New Roman" charset="0"/>
                <a:ea typeface="ＭＳ Ｐゴシック" charset="-128"/>
                <a:cs typeface="ＭＳ Ｐゴシック" charset="-128"/>
              </a:rPr>
              <a:t>Selmo</a:t>
            </a:r>
            <a:r>
              <a:rPr lang="en-US" sz="1200" b="0" i="0" kern="1200" dirty="0">
                <a:solidFill>
                  <a:schemeClr val="tx1"/>
                </a:solidFill>
                <a:effectLst/>
                <a:latin typeface="Times New Roman" charset="0"/>
                <a:ea typeface="ＭＳ Ｐゴシック" charset="-128"/>
                <a:cs typeface="ＭＳ Ｐゴシック" charset="-128"/>
              </a:rPr>
              <a:t>, R. </a:t>
            </a:r>
            <a:r>
              <a:rPr lang="en-US" sz="1200" b="0" i="0" kern="1200" dirty="0" err="1">
                <a:solidFill>
                  <a:schemeClr val="tx1"/>
                </a:solidFill>
                <a:effectLst/>
                <a:latin typeface="Times New Roman" charset="0"/>
                <a:ea typeface="ＭＳ Ｐゴシック" charset="-128"/>
                <a:cs typeface="ＭＳ Ｐゴシック" charset="-128"/>
              </a:rPr>
              <a:t>Souchez</a:t>
            </a:r>
            <a:r>
              <a:rPr lang="en-US" sz="1200" b="0" i="0" kern="1200" dirty="0">
                <a:solidFill>
                  <a:schemeClr val="tx1"/>
                </a:solidFill>
                <a:effectLst/>
                <a:latin typeface="Times New Roman" charset="0"/>
                <a:ea typeface="ＭＳ Ｐゴシック" charset="-128"/>
                <a:cs typeface="ＭＳ Ｐゴシック" charset="-128"/>
              </a:rPr>
              <a:t>, R. </a:t>
            </a:r>
            <a:r>
              <a:rPr lang="en-US" sz="1200" b="0" i="0" kern="1200" dirty="0" err="1">
                <a:solidFill>
                  <a:schemeClr val="tx1"/>
                </a:solidFill>
                <a:effectLst/>
                <a:latin typeface="Times New Roman" charset="0"/>
                <a:ea typeface="ＭＳ Ｐゴシック" charset="-128"/>
                <a:cs typeface="ＭＳ Ｐゴシック" charset="-128"/>
              </a:rPr>
              <a:t>Spahni</a:t>
            </a:r>
            <a:r>
              <a:rPr lang="en-US" sz="1200" b="0" i="0" kern="1200" dirty="0">
                <a:solidFill>
                  <a:schemeClr val="tx1"/>
                </a:solidFill>
                <a:effectLst/>
                <a:latin typeface="Times New Roman" charset="0"/>
                <a:ea typeface="ＭＳ Ｐゴシック" charset="-128"/>
                <a:cs typeface="ＭＳ Ｐゴシック" charset="-128"/>
              </a:rPr>
              <a:t>, B. Stauffer, J. P. </a:t>
            </a:r>
            <a:r>
              <a:rPr lang="en-US" sz="1200" b="0" i="0" kern="1200" dirty="0" err="1">
                <a:solidFill>
                  <a:schemeClr val="tx1"/>
                </a:solidFill>
                <a:effectLst/>
                <a:latin typeface="Times New Roman" charset="0"/>
                <a:ea typeface="ＭＳ Ｐゴシック" charset="-128"/>
                <a:cs typeface="ＭＳ Ｐゴシック" charset="-128"/>
              </a:rPr>
              <a:t>Steffensen</a:t>
            </a:r>
            <a:r>
              <a:rPr lang="en-US" sz="1200" b="0" i="0" kern="1200" dirty="0">
                <a:solidFill>
                  <a:schemeClr val="tx1"/>
                </a:solidFill>
                <a:effectLst/>
                <a:latin typeface="Times New Roman" charset="0"/>
                <a:ea typeface="ＭＳ Ｐゴシック" charset="-128"/>
                <a:cs typeface="ＭＳ Ｐゴシック" charset="-128"/>
              </a:rPr>
              <a:t>, B. </a:t>
            </a:r>
            <a:r>
              <a:rPr lang="en-US" sz="1200" b="0" i="0" kern="1200" dirty="0" err="1">
                <a:solidFill>
                  <a:schemeClr val="tx1"/>
                </a:solidFill>
                <a:effectLst/>
                <a:latin typeface="Times New Roman" charset="0"/>
                <a:ea typeface="ＭＳ Ｐゴシック" charset="-128"/>
                <a:cs typeface="ＭＳ Ｐゴシック" charset="-128"/>
              </a:rPr>
              <a:t>Stenni</a:t>
            </a:r>
            <a:r>
              <a:rPr lang="en-US" sz="1200" b="0" i="0" kern="1200" dirty="0">
                <a:solidFill>
                  <a:schemeClr val="tx1"/>
                </a:solidFill>
                <a:effectLst/>
                <a:latin typeface="Times New Roman" charset="0"/>
                <a:ea typeface="ＭＳ Ｐゴシック" charset="-128"/>
                <a:cs typeface="ＭＳ Ｐゴシック" charset="-128"/>
              </a:rPr>
              <a:t>, T. F. Stocker, J. L. </a:t>
            </a:r>
            <a:r>
              <a:rPr lang="en-US" sz="1200" b="0" i="0" kern="1200" dirty="0" err="1">
                <a:solidFill>
                  <a:schemeClr val="tx1"/>
                </a:solidFill>
                <a:effectLst/>
                <a:latin typeface="Times New Roman" charset="0"/>
                <a:ea typeface="ＭＳ Ｐゴシック" charset="-128"/>
                <a:cs typeface="ＭＳ Ｐゴシック" charset="-128"/>
              </a:rPr>
              <a:t>Tison</a:t>
            </a:r>
            <a:r>
              <a:rPr lang="en-US" sz="1200" b="0" i="0" kern="1200" dirty="0">
                <a:solidFill>
                  <a:schemeClr val="tx1"/>
                </a:solidFill>
                <a:effectLst/>
                <a:latin typeface="Times New Roman" charset="0"/>
                <a:ea typeface="ＭＳ Ｐゴシック" charset="-128"/>
                <a:cs typeface="ＭＳ Ｐゴシック" charset="-128"/>
              </a:rPr>
              <a:t>, M. Werner, and E. W. Wolff. 2007. Orbital and millennial Antarctic climate variability over the past 800,000 years. Science 317(5839):793-797.</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From https://</a:t>
            </a:r>
            <a:r>
              <a:rPr lang="en-US" altLang="en-US" dirty="0" err="1">
                <a:latin typeface="Times New Roman" panose="02020603050405020304" pitchFamily="18" charset="0"/>
                <a:ea typeface="ＭＳ Ｐゴシック" panose="020B0600070205080204" pitchFamily="34" charset="-128"/>
              </a:rPr>
              <a:t>nas-sites.org</a:t>
            </a:r>
            <a:r>
              <a:rPr lang="en-US" altLang="en-US" dirty="0">
                <a:latin typeface="Times New Roman" panose="02020603050405020304" pitchFamily="18" charset="0"/>
                <a:ea typeface="ＭＳ Ｐゴシック" panose="020B0600070205080204" pitchFamily="34" charset="-128"/>
              </a:rPr>
              <a:t>/</a:t>
            </a:r>
            <a:r>
              <a:rPr lang="en-US" altLang="en-US" dirty="0" err="1">
                <a:latin typeface="Times New Roman" panose="02020603050405020304" pitchFamily="18" charset="0"/>
                <a:ea typeface="ＭＳ Ｐゴシック" panose="020B0600070205080204" pitchFamily="34" charset="-128"/>
              </a:rPr>
              <a:t>americasclimatechoices</a:t>
            </a:r>
            <a:r>
              <a:rPr lang="en-US" altLang="en-US" dirty="0">
                <a:latin typeface="Times New Roman" panose="02020603050405020304" pitchFamily="18" charset="0"/>
                <a:ea typeface="ＭＳ Ｐゴシック" panose="020B0600070205080204" pitchFamily="34" charset="-128"/>
              </a:rPr>
              <a:t>/more-resources-on-climate-change/climate-change-lines-of-evidence-booklet/evidence-impacts-and-choices-figure-gallery/figure-14/</a:t>
            </a:r>
          </a:p>
        </p:txBody>
      </p:sp>
      <p:sp>
        <p:nvSpPr>
          <p:cNvPr id="33795" name="Slide Number Placeholder 3">
            <a:extLst>
              <a:ext uri="{FF2B5EF4-FFF2-40B4-BE49-F238E27FC236}">
                <a16:creationId xmlns:a16="http://schemas.microsoft.com/office/drawing/2014/main" xmlns="" id="{C05018CA-E4D3-1D41-903E-52DDD969DC1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7B79ED2-1037-4B49-981C-593267B59795}" type="slidenum">
              <a:rPr lang="en-US" altLang="en-US" sz="1200" smtClean="0"/>
              <a:pPr/>
              <a:t>9</a:t>
            </a:fld>
            <a:endParaRPr lang="en-US" altLang="en-US" sz="1200"/>
          </a:p>
        </p:txBody>
      </p:sp>
    </p:spTree>
    <p:extLst>
      <p:ext uri="{BB962C8B-B14F-4D97-AF65-F5344CB8AC3E}">
        <p14:creationId xmlns:p14="http://schemas.microsoft.com/office/powerpoint/2010/main" val="685156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6CF632C-5F06-154E-8D3F-BD0D720E538A}" type="slidenum">
              <a:rPr lang="en-US" smtClean="0"/>
              <a:pPr>
                <a:defRPr/>
              </a:pPr>
              <a:t>‹#›</a:t>
            </a:fld>
            <a:endParaRPr lang="en-US"/>
          </a:p>
        </p:txBody>
      </p:sp>
    </p:spTree>
    <p:extLst>
      <p:ext uri="{BB962C8B-B14F-4D97-AF65-F5344CB8AC3E}">
        <p14:creationId xmlns:p14="http://schemas.microsoft.com/office/powerpoint/2010/main" val="1401198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0CA95DB-2A81-A64E-9731-30F5B2A87E4C}" type="slidenum">
              <a:rPr lang="en-US" smtClean="0"/>
              <a:pPr>
                <a:defRPr/>
              </a:pPr>
              <a:t>‹#›</a:t>
            </a:fld>
            <a:endParaRPr lang="en-US"/>
          </a:p>
        </p:txBody>
      </p:sp>
    </p:spTree>
    <p:extLst>
      <p:ext uri="{BB962C8B-B14F-4D97-AF65-F5344CB8AC3E}">
        <p14:creationId xmlns:p14="http://schemas.microsoft.com/office/powerpoint/2010/main" val="427924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02BC91B-5B0F-024D-A3A3-0C995555F0E0}" type="slidenum">
              <a:rPr lang="en-US" smtClean="0"/>
              <a:pPr>
                <a:defRPr/>
              </a:pPr>
              <a:t>‹#›</a:t>
            </a:fld>
            <a:endParaRPr lang="en-US"/>
          </a:p>
        </p:txBody>
      </p:sp>
    </p:spTree>
    <p:extLst>
      <p:ext uri="{BB962C8B-B14F-4D97-AF65-F5344CB8AC3E}">
        <p14:creationId xmlns:p14="http://schemas.microsoft.com/office/powerpoint/2010/main" val="4036257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D626D2F-45D2-9A47-8A4B-47E6CC14B81C}" type="slidenum">
              <a:rPr lang="en-US" smtClean="0"/>
              <a:pPr>
                <a:defRPr/>
              </a:pPr>
              <a:t>‹#›</a:t>
            </a:fld>
            <a:endParaRPr lang="en-US"/>
          </a:p>
        </p:txBody>
      </p:sp>
    </p:spTree>
    <p:extLst>
      <p:ext uri="{BB962C8B-B14F-4D97-AF65-F5344CB8AC3E}">
        <p14:creationId xmlns:p14="http://schemas.microsoft.com/office/powerpoint/2010/main" val="3377245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127BA84-33DC-D142-898A-B1F9234C9746}" type="slidenum">
              <a:rPr lang="en-US" smtClean="0"/>
              <a:pPr>
                <a:defRPr/>
              </a:pPr>
              <a:t>‹#›</a:t>
            </a:fld>
            <a:endParaRPr lang="en-US"/>
          </a:p>
        </p:txBody>
      </p:sp>
    </p:spTree>
    <p:extLst>
      <p:ext uri="{BB962C8B-B14F-4D97-AF65-F5344CB8AC3E}">
        <p14:creationId xmlns:p14="http://schemas.microsoft.com/office/powerpoint/2010/main" val="4071210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4B660E4-607C-FD47-AB46-451EEC5D05C9}" type="slidenum">
              <a:rPr lang="en-US" smtClean="0"/>
              <a:pPr>
                <a:defRPr/>
              </a:pPr>
              <a:t>‹#›</a:t>
            </a:fld>
            <a:endParaRPr lang="en-US"/>
          </a:p>
        </p:txBody>
      </p:sp>
    </p:spTree>
    <p:extLst>
      <p:ext uri="{BB962C8B-B14F-4D97-AF65-F5344CB8AC3E}">
        <p14:creationId xmlns:p14="http://schemas.microsoft.com/office/powerpoint/2010/main" val="3238769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A084484C-287A-E24F-9E50-41C14E4EC67C}" type="slidenum">
              <a:rPr lang="en-US" smtClean="0"/>
              <a:pPr>
                <a:defRPr/>
              </a:pPr>
              <a:t>‹#›</a:t>
            </a:fld>
            <a:endParaRPr lang="en-US"/>
          </a:p>
        </p:txBody>
      </p:sp>
    </p:spTree>
    <p:extLst>
      <p:ext uri="{BB962C8B-B14F-4D97-AF65-F5344CB8AC3E}">
        <p14:creationId xmlns:p14="http://schemas.microsoft.com/office/powerpoint/2010/main" val="902692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440E7BD-2A1A-5D49-90FE-27779A4BFC94}" type="slidenum">
              <a:rPr lang="en-US" smtClean="0"/>
              <a:pPr>
                <a:defRPr/>
              </a:pPr>
              <a:t>‹#›</a:t>
            </a:fld>
            <a:endParaRPr lang="en-US"/>
          </a:p>
        </p:txBody>
      </p:sp>
    </p:spTree>
    <p:extLst>
      <p:ext uri="{BB962C8B-B14F-4D97-AF65-F5344CB8AC3E}">
        <p14:creationId xmlns:p14="http://schemas.microsoft.com/office/powerpoint/2010/main" val="2915305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9EBA624-A8CD-B44F-A7A4-55D8E2333017}" type="slidenum">
              <a:rPr lang="en-US" smtClean="0"/>
              <a:pPr>
                <a:defRPr/>
              </a:pPr>
              <a:t>‹#›</a:t>
            </a:fld>
            <a:endParaRPr lang="en-US"/>
          </a:p>
        </p:txBody>
      </p:sp>
    </p:spTree>
    <p:extLst>
      <p:ext uri="{BB962C8B-B14F-4D97-AF65-F5344CB8AC3E}">
        <p14:creationId xmlns:p14="http://schemas.microsoft.com/office/powerpoint/2010/main" val="4044595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F404107-88A2-4E43-9295-F32942BCDFB0}" type="slidenum">
              <a:rPr lang="en-US" smtClean="0"/>
              <a:pPr>
                <a:defRPr/>
              </a:pPr>
              <a:t>‹#›</a:t>
            </a:fld>
            <a:endParaRPr lang="en-US"/>
          </a:p>
        </p:txBody>
      </p:sp>
    </p:spTree>
    <p:extLst>
      <p:ext uri="{BB962C8B-B14F-4D97-AF65-F5344CB8AC3E}">
        <p14:creationId xmlns:p14="http://schemas.microsoft.com/office/powerpoint/2010/main" val="260752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F879172-6EE2-974B-B160-718C15E64AA7}" type="slidenum">
              <a:rPr lang="en-US" smtClean="0"/>
              <a:pPr>
                <a:defRPr/>
              </a:pPr>
              <a:t>‹#›</a:t>
            </a:fld>
            <a:endParaRPr lang="en-US"/>
          </a:p>
        </p:txBody>
      </p:sp>
    </p:spTree>
    <p:extLst>
      <p:ext uri="{BB962C8B-B14F-4D97-AF65-F5344CB8AC3E}">
        <p14:creationId xmlns:p14="http://schemas.microsoft.com/office/powerpoint/2010/main" val="1066515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68D946B9-812E-724A-9EF0-F589510C9ECD}" type="slidenum">
              <a:rPr lang="en-US" smtClean="0"/>
              <a:pPr>
                <a:defRPr/>
              </a:pPr>
              <a:t>‹#›</a:t>
            </a:fld>
            <a:endParaRPr lang="en-US"/>
          </a:p>
        </p:txBody>
      </p:sp>
    </p:spTree>
    <p:extLst>
      <p:ext uri="{BB962C8B-B14F-4D97-AF65-F5344CB8AC3E}">
        <p14:creationId xmlns:p14="http://schemas.microsoft.com/office/powerpoint/2010/main" val="834748226"/>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1.tiff"/></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sustainability.ucsf.edu/3.690"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hyperlink" Target="https://www.munichre.com/en/risks/climate-change-a-challenge-for-humanity.html"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cnn.com/2019/06/26/europe/france-heat-map-intl/index.html"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a:extLst>
              <a:ext uri="{FF2B5EF4-FFF2-40B4-BE49-F238E27FC236}">
                <a16:creationId xmlns:a16="http://schemas.microsoft.com/office/drawing/2014/main" xmlns="" id="{9CE9832A-BD48-574C-8CC8-A2CC581979F9}"/>
              </a:ext>
            </a:extLst>
          </p:cNvPr>
          <p:cNvSpPr>
            <a:spLocks noGrp="1" noChangeArrowheads="1"/>
          </p:cNvSpPr>
          <p:nvPr>
            <p:ph type="ctrTitle"/>
          </p:nvPr>
        </p:nvSpPr>
        <p:spPr>
          <a:xfrm>
            <a:off x="1066800" y="590550"/>
            <a:ext cx="5829300" cy="857250"/>
          </a:xfrm>
        </p:spPr>
        <p:txBody>
          <a:bodyPr/>
          <a:lstStyle/>
          <a:p>
            <a:r>
              <a:rPr lang="en-US" altLang="en-US" sz="3000" b="1" dirty="0">
                <a:ea typeface="ＭＳ Ｐゴシック" panose="020B0600070205080204" pitchFamily="34" charset="-128"/>
              </a:rPr>
              <a:t>Climate Change and Health</a:t>
            </a:r>
            <a:endParaRPr lang="en-US" altLang="en-US" sz="3000" b="1" dirty="0">
              <a:latin typeface="Arial" panose="020B0604020202020204" pitchFamily="34" charset="0"/>
              <a:ea typeface="ＭＳ Ｐゴシック" panose="020B0600070205080204" pitchFamily="34" charset="-128"/>
            </a:endParaRPr>
          </a:p>
        </p:txBody>
      </p:sp>
      <p:sp>
        <p:nvSpPr>
          <p:cNvPr id="7170" name="Rectangle 3">
            <a:extLst>
              <a:ext uri="{FF2B5EF4-FFF2-40B4-BE49-F238E27FC236}">
                <a16:creationId xmlns:a16="http://schemas.microsoft.com/office/drawing/2014/main" xmlns="" id="{08135F9E-6B49-2741-A1AC-03D4634A729A}"/>
              </a:ext>
            </a:extLst>
          </p:cNvPr>
          <p:cNvSpPr>
            <a:spLocks noGrp="1" noChangeArrowheads="1"/>
          </p:cNvSpPr>
          <p:nvPr>
            <p:ph type="subTitle" idx="1"/>
          </p:nvPr>
        </p:nvSpPr>
        <p:spPr>
          <a:xfrm>
            <a:off x="1676400" y="1885950"/>
            <a:ext cx="4457700" cy="1428750"/>
          </a:xfrm>
        </p:spPr>
        <p:txBody>
          <a:bodyPr>
            <a:noAutofit/>
          </a:bodyPr>
          <a:lstStyle/>
          <a:p>
            <a:pPr algn="ctr">
              <a:lnSpc>
                <a:spcPct val="90000"/>
              </a:lnSpc>
              <a:buFont typeface="Monotype Sorts" pitchFamily="2" charset="2"/>
              <a:buNone/>
            </a:pPr>
            <a:r>
              <a:rPr lang="en-US" altLang="en-US" sz="2000" dirty="0">
                <a:ea typeface="ＭＳ Ｐゴシック" panose="020B0600070205080204" pitchFamily="34" charset="-128"/>
              </a:rPr>
              <a:t>Thomas B. Newman, MD, MPH</a:t>
            </a:r>
          </a:p>
          <a:p>
            <a:pPr algn="ctr">
              <a:lnSpc>
                <a:spcPct val="90000"/>
              </a:lnSpc>
              <a:buFont typeface="Monotype Sorts" pitchFamily="2" charset="2"/>
              <a:buNone/>
            </a:pPr>
            <a:r>
              <a:rPr lang="en-US" altLang="en-US" sz="2000" dirty="0">
                <a:ea typeface="ＭＳ Ｐゴシック" panose="020B0600070205080204" pitchFamily="34" charset="-128"/>
              </a:rPr>
              <a:t>Professor Emeritus of Epidemiology &amp; Biostatistics and Pediatrics</a:t>
            </a:r>
          </a:p>
          <a:p>
            <a:pPr algn="ctr">
              <a:lnSpc>
                <a:spcPct val="90000"/>
              </a:lnSpc>
              <a:buFont typeface="Monotype Sorts" pitchFamily="2" charset="2"/>
              <a:buNone/>
            </a:pPr>
            <a:r>
              <a:rPr lang="en-US" altLang="en-US" sz="2000" dirty="0">
                <a:ea typeface="ＭＳ Ｐゴシック" panose="020B0600070205080204" pitchFamily="34" charset="-128"/>
              </a:rPr>
              <a:t>Chair SF Bay Area PSR Environmental Health </a:t>
            </a:r>
            <a:r>
              <a:rPr lang="en-US" altLang="en-US" sz="2000" dirty="0" smtClean="0">
                <a:ea typeface="ＭＳ Ｐゴシック" panose="020B0600070205080204" pitchFamily="34" charset="-128"/>
              </a:rPr>
              <a:t>Committee</a:t>
            </a:r>
            <a:endParaRPr lang="en-US" altLang="en-US" sz="2000" dirty="0">
              <a:ea typeface="ＭＳ Ｐゴシック" panose="020B0600070205080204" pitchFamily="34" charset="-128"/>
            </a:endParaRPr>
          </a:p>
        </p:txBody>
      </p:sp>
      <p:pic>
        <p:nvPicPr>
          <p:cNvPr id="7171" name="Picture 5" descr="PSR Logo">
            <a:extLst>
              <a:ext uri="{FF2B5EF4-FFF2-40B4-BE49-F238E27FC236}">
                <a16:creationId xmlns:a16="http://schemas.microsoft.com/office/drawing/2014/main" xmlns="" id="{1511EF63-A384-5646-AF63-13809A4353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955810"/>
            <a:ext cx="25717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4">
            <a:extLst>
              <a:ext uri="{FF2B5EF4-FFF2-40B4-BE49-F238E27FC236}">
                <a16:creationId xmlns:a16="http://schemas.microsoft.com/office/drawing/2014/main" xmlns="" id="{DE9301A9-1A97-334F-AD90-F49769CEB30C}"/>
              </a:ext>
            </a:extLst>
          </p:cNvPr>
          <p:cNvSpPr txBox="1">
            <a:spLocks noChangeArrowheads="1"/>
          </p:cNvSpPr>
          <p:nvPr/>
        </p:nvSpPr>
        <p:spPr bwMode="auto">
          <a:xfrm>
            <a:off x="1143000" y="4520803"/>
            <a:ext cx="45148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1800" dirty="0">
                <a:latin typeface="Times New Roman" panose="02020603050405020304" pitchFamily="18" charset="0"/>
              </a:rPr>
              <a:t>Thanks to PSR and the Climate and Health Literacy </a:t>
            </a:r>
            <a:r>
              <a:rPr kumimoji="0" lang="en-US" altLang="en-US" sz="1800" dirty="0" smtClean="0">
                <a:latin typeface="Times New Roman" panose="02020603050405020304" pitchFamily="18" charset="0"/>
              </a:rPr>
              <a:t>Consortium, 2020</a:t>
            </a:r>
            <a:endParaRPr kumimoji="0" lang="en-US" altLang="en-US" sz="1800" dirty="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3" descr="FAQ2">
            <a:extLst>
              <a:ext uri="{FF2B5EF4-FFF2-40B4-BE49-F238E27FC236}">
                <a16:creationId xmlns:a16="http://schemas.microsoft.com/office/drawing/2014/main" xmlns="" id="{C8832D9C-ECA1-8543-B49B-BD5B9AE76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7315200" cy="51435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18" name="TextBox 2">
            <a:extLst>
              <a:ext uri="{FF2B5EF4-FFF2-40B4-BE49-F238E27FC236}">
                <a16:creationId xmlns:a16="http://schemas.microsoft.com/office/drawing/2014/main" xmlns="" id="{28210040-A995-9149-9D36-A64CF7477957}"/>
              </a:ext>
            </a:extLst>
          </p:cNvPr>
          <p:cNvSpPr txBox="1">
            <a:spLocks noChangeArrowheads="1"/>
          </p:cNvSpPr>
          <p:nvPr/>
        </p:nvSpPr>
        <p:spPr bwMode="auto">
          <a:xfrm>
            <a:off x="3655219" y="386954"/>
            <a:ext cx="1485900"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1125">
                <a:solidFill>
                  <a:schemeClr val="bg1"/>
                </a:solidFill>
                <a:latin typeface="Times New Roman" panose="02020603050405020304" pitchFamily="18" charset="0"/>
              </a:rPr>
              <a:t>Source: IPCC, 2007</a:t>
            </a:r>
          </a:p>
        </p:txBody>
      </p:sp>
      <p:sp>
        <p:nvSpPr>
          <p:cNvPr id="34820" name="TextBox 4">
            <a:extLst>
              <a:ext uri="{FF2B5EF4-FFF2-40B4-BE49-F238E27FC236}">
                <a16:creationId xmlns:a16="http://schemas.microsoft.com/office/drawing/2014/main" xmlns="" id="{11FF3CA0-F5FF-5840-A685-A07CF1194E83}"/>
              </a:ext>
            </a:extLst>
          </p:cNvPr>
          <p:cNvSpPr txBox="1">
            <a:spLocks noChangeArrowheads="1"/>
          </p:cNvSpPr>
          <p:nvPr/>
        </p:nvSpPr>
        <p:spPr bwMode="auto">
          <a:xfrm>
            <a:off x="5524501" y="890751"/>
            <a:ext cx="14001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1800" dirty="0">
                <a:solidFill>
                  <a:srgbClr val="FF0000"/>
                </a:solidFill>
                <a:latin typeface="Times New Roman" panose="02020603050405020304" pitchFamily="18" charset="0"/>
              </a:rPr>
              <a:t>GWP*=1</a:t>
            </a:r>
          </a:p>
        </p:txBody>
      </p:sp>
      <p:sp>
        <p:nvSpPr>
          <p:cNvPr id="34821" name="TextBox 5">
            <a:extLst>
              <a:ext uri="{FF2B5EF4-FFF2-40B4-BE49-F238E27FC236}">
                <a16:creationId xmlns:a16="http://schemas.microsoft.com/office/drawing/2014/main" xmlns="" id="{2E4EDF25-587D-6949-8D54-D4BB48DE4202}"/>
              </a:ext>
            </a:extLst>
          </p:cNvPr>
          <p:cNvSpPr txBox="1">
            <a:spLocks noChangeArrowheads="1"/>
          </p:cNvSpPr>
          <p:nvPr/>
        </p:nvSpPr>
        <p:spPr bwMode="auto">
          <a:xfrm>
            <a:off x="4972050" y="1278136"/>
            <a:ext cx="1400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1800" dirty="0">
                <a:solidFill>
                  <a:srgbClr val="0000FF"/>
                </a:solidFill>
                <a:latin typeface="Times New Roman" panose="02020603050405020304" pitchFamily="18" charset="0"/>
              </a:rPr>
              <a:t>GWP=86/34</a:t>
            </a:r>
          </a:p>
        </p:txBody>
      </p:sp>
      <p:sp>
        <p:nvSpPr>
          <p:cNvPr id="34822" name="TextBox 6">
            <a:extLst>
              <a:ext uri="{FF2B5EF4-FFF2-40B4-BE49-F238E27FC236}">
                <a16:creationId xmlns:a16="http://schemas.microsoft.com/office/drawing/2014/main" xmlns="" id="{32416047-9C1C-6C41-ABD2-2DAB59FCE7F9}"/>
              </a:ext>
            </a:extLst>
          </p:cNvPr>
          <p:cNvSpPr txBox="1">
            <a:spLocks noChangeArrowheads="1"/>
          </p:cNvSpPr>
          <p:nvPr/>
        </p:nvSpPr>
        <p:spPr bwMode="auto">
          <a:xfrm>
            <a:off x="5381625" y="1587490"/>
            <a:ext cx="1685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1800" dirty="0">
                <a:latin typeface="Times New Roman" panose="02020603050405020304" pitchFamily="18" charset="0"/>
              </a:rPr>
              <a:t>GWP=268/298</a:t>
            </a:r>
          </a:p>
        </p:txBody>
      </p:sp>
      <p:cxnSp>
        <p:nvCxnSpPr>
          <p:cNvPr id="9" name="Straight Arrow Connector 8">
            <a:extLst>
              <a:ext uri="{FF2B5EF4-FFF2-40B4-BE49-F238E27FC236}">
                <a16:creationId xmlns:a16="http://schemas.microsoft.com/office/drawing/2014/main" xmlns="" id="{96381CAB-A75A-B94B-94CC-729EEC01098B}"/>
              </a:ext>
            </a:extLst>
          </p:cNvPr>
          <p:cNvCxnSpPr>
            <a:cxnSpLocks noChangeShapeType="1"/>
          </p:cNvCxnSpPr>
          <p:nvPr/>
        </p:nvCxnSpPr>
        <p:spPr bwMode="auto">
          <a:xfrm flipV="1">
            <a:off x="6255928" y="672633"/>
            <a:ext cx="1059272" cy="827773"/>
          </a:xfrm>
          <a:prstGeom prst="straightConnector1">
            <a:avLst/>
          </a:prstGeom>
          <a:noFill/>
          <a:ln w="25400">
            <a:solidFill>
              <a:srgbClr val="0000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4824" name="TextBox 9">
            <a:extLst>
              <a:ext uri="{FF2B5EF4-FFF2-40B4-BE49-F238E27FC236}">
                <a16:creationId xmlns:a16="http://schemas.microsoft.com/office/drawing/2014/main" xmlns="" id="{1A3E16FA-FFC8-4A42-A8FB-75E96E8B5B11}"/>
              </a:ext>
            </a:extLst>
          </p:cNvPr>
          <p:cNvSpPr txBox="1">
            <a:spLocks noChangeArrowheads="1"/>
          </p:cNvSpPr>
          <p:nvPr/>
        </p:nvSpPr>
        <p:spPr bwMode="auto">
          <a:xfrm>
            <a:off x="2336006" y="2140440"/>
            <a:ext cx="37599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1800" dirty="0">
                <a:latin typeface="Times New Roman" panose="02020603050405020304" pitchFamily="18" charset="0"/>
              </a:rPr>
              <a:t>*Global Warming Potential (relative to CO</a:t>
            </a:r>
            <a:r>
              <a:rPr kumimoji="0" lang="en-US" altLang="en-US" sz="1800" baseline="-25000" dirty="0">
                <a:latin typeface="Times New Roman" panose="02020603050405020304" pitchFamily="18" charset="0"/>
              </a:rPr>
              <a:t>2</a:t>
            </a:r>
            <a:r>
              <a:rPr kumimoji="0" lang="en-US" altLang="en-US" sz="1800" dirty="0">
                <a:latin typeface="Times New Roman" panose="02020603050405020304" pitchFamily="18" charset="0"/>
              </a:rPr>
              <a:t>): 20/100-year horizon</a:t>
            </a:r>
            <a:endParaRPr kumimoji="0" lang="en-US" altLang="en-US" sz="1800" baseline="-25000" dirty="0">
              <a:latin typeface="Times New Roman" panose="02020603050405020304" pitchFamily="18" charset="0"/>
            </a:endParaRPr>
          </a:p>
        </p:txBody>
      </p:sp>
      <p:sp>
        <p:nvSpPr>
          <p:cNvPr id="34825" name="TextBox 9">
            <a:extLst>
              <a:ext uri="{FF2B5EF4-FFF2-40B4-BE49-F238E27FC236}">
                <a16:creationId xmlns:a16="http://schemas.microsoft.com/office/drawing/2014/main" xmlns="" id="{55954881-0957-4340-B4FD-E276AC2F634A}"/>
              </a:ext>
            </a:extLst>
          </p:cNvPr>
          <p:cNvSpPr txBox="1">
            <a:spLocks noChangeArrowheads="1"/>
          </p:cNvSpPr>
          <p:nvPr/>
        </p:nvSpPr>
        <p:spPr bwMode="auto">
          <a:xfrm>
            <a:off x="2343150" y="457200"/>
            <a:ext cx="35433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100"/>
              <a:t>Not just CO</a:t>
            </a:r>
            <a:r>
              <a:rPr kumimoji="0" lang="en-US" altLang="en-US" sz="2100" baseline="-25000"/>
              <a:t>2</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xmlns="" id="{6941B7A5-7B98-2245-A99D-AB76D89C86BB}"/>
              </a:ext>
            </a:extLst>
          </p:cNvPr>
          <p:cNvSpPr>
            <a:spLocks noGrp="1"/>
          </p:cNvSpPr>
          <p:nvPr>
            <p:ph type="title"/>
          </p:nvPr>
        </p:nvSpPr>
        <p:spPr>
          <a:xfrm>
            <a:off x="1616869" y="920354"/>
            <a:ext cx="2743200" cy="425053"/>
          </a:xfrm>
        </p:spPr>
        <p:txBody>
          <a:bodyPr/>
          <a:lstStyle/>
          <a:p>
            <a:pPr eaLnBrk="1" hangingPunct="1"/>
            <a:endParaRPr lang="en-US" altLang="en-US">
              <a:latin typeface="Corbel" panose="020B0503020204020204" pitchFamily="34" charset="0"/>
              <a:ea typeface="ＭＳ Ｐゴシック" panose="020B0600070205080204" pitchFamily="34" charset="-128"/>
            </a:endParaRPr>
          </a:p>
        </p:txBody>
      </p:sp>
      <p:sp>
        <p:nvSpPr>
          <p:cNvPr id="36866" name="Picture Placeholder 2">
            <a:extLst>
              <a:ext uri="{FF2B5EF4-FFF2-40B4-BE49-F238E27FC236}">
                <a16:creationId xmlns:a16="http://schemas.microsoft.com/office/drawing/2014/main" xmlns="" id="{B58E7036-8EBD-2241-8CBA-949F9B884236}"/>
              </a:ext>
            </a:extLst>
          </p:cNvPr>
          <p:cNvSpPr>
            <a:spLocks noGrp="1" noTextEdit="1"/>
          </p:cNvSpPr>
          <p:nvPr>
            <p:ph type="pic" idx="1"/>
          </p:nvPr>
        </p:nvSpPr>
        <p:spPr>
          <a:xfrm rot="194096">
            <a:off x="4776788" y="732235"/>
            <a:ext cx="2622947" cy="3559969"/>
          </a:xfrm>
        </p:spPr>
      </p:sp>
      <p:sp>
        <p:nvSpPr>
          <p:cNvPr id="36867" name="Text Placeholder 3">
            <a:extLst>
              <a:ext uri="{FF2B5EF4-FFF2-40B4-BE49-F238E27FC236}">
                <a16:creationId xmlns:a16="http://schemas.microsoft.com/office/drawing/2014/main" xmlns="" id="{DF74398B-DF0F-AD47-A3B3-EC25B4380D41}"/>
              </a:ext>
            </a:extLst>
          </p:cNvPr>
          <p:cNvSpPr>
            <a:spLocks noGrp="1"/>
          </p:cNvSpPr>
          <p:nvPr>
            <p:ph type="body" sz="half" idx="2"/>
          </p:nvPr>
        </p:nvSpPr>
        <p:spPr>
          <a:xfrm>
            <a:off x="1616869" y="1350169"/>
            <a:ext cx="2743200" cy="2993231"/>
          </a:xfrm>
        </p:spPr>
        <p:txBody>
          <a:bodyPr/>
          <a:lstStyle/>
          <a:p>
            <a:pPr eaLnBrk="1" hangingPunct="1"/>
            <a:endParaRPr lang="en-US" altLang="en-US">
              <a:latin typeface="Corbel" panose="020B0503020204020204" pitchFamily="34" charset="0"/>
              <a:ea typeface="ＭＳ Ｐゴシック" panose="020B0600070205080204" pitchFamily="34" charset="-128"/>
            </a:endParaRPr>
          </a:p>
        </p:txBody>
      </p:sp>
      <p:pic>
        <p:nvPicPr>
          <p:cNvPr id="36869" name="Picture 3" descr="FAQ1">
            <a:extLst>
              <a:ext uri="{FF2B5EF4-FFF2-40B4-BE49-F238E27FC236}">
                <a16:creationId xmlns:a16="http://schemas.microsoft.com/office/drawing/2014/main" xmlns="" id="{D9A21016-52EE-7D4D-912F-BC26BADDBE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568" y="-47625"/>
            <a:ext cx="7541727"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5">
            <a:extLst>
              <a:ext uri="{FF2B5EF4-FFF2-40B4-BE49-F238E27FC236}">
                <a16:creationId xmlns:a16="http://schemas.microsoft.com/office/drawing/2014/main" xmlns="" id="{385F547D-4147-5044-A88A-B888785CA9D9}"/>
              </a:ext>
            </a:extLst>
          </p:cNvPr>
          <p:cNvSpPr txBox="1">
            <a:spLocks noChangeArrowheads="1"/>
          </p:cNvSpPr>
          <p:nvPr/>
        </p:nvSpPr>
        <p:spPr bwMode="auto">
          <a:xfrm>
            <a:off x="1143000" y="4727973"/>
            <a:ext cx="372546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750">
                <a:solidFill>
                  <a:schemeClr val="bg1"/>
                </a:solidFill>
                <a:latin typeface="Times New Roman" panose="02020603050405020304" pitchFamily="18" charset="0"/>
              </a:rPr>
              <a:t>Source: </a:t>
            </a:r>
          </a:p>
          <a:p>
            <a:pPr>
              <a:spcBef>
                <a:spcPct val="0"/>
              </a:spcBef>
              <a:buClrTx/>
              <a:buSzTx/>
              <a:buFontTx/>
              <a:buNone/>
            </a:pPr>
            <a:r>
              <a:rPr kumimoji="0" lang="en-US" altLang="en-US" sz="750">
                <a:solidFill>
                  <a:schemeClr val="bg1"/>
                </a:solidFill>
                <a:latin typeface="Times New Roman" panose="02020603050405020304" pitchFamily="18" charset="0"/>
              </a:rPr>
              <a:t>http://www.global-greenhouse-warming.com/what-is-the-greenhouse-effect.html</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itle 1">
            <a:extLst>
              <a:ext uri="{FF2B5EF4-FFF2-40B4-BE49-F238E27FC236}">
                <a16:creationId xmlns:a16="http://schemas.microsoft.com/office/drawing/2014/main" xmlns="" id="{B90C65CE-9DD7-6E47-87D1-AAC6B02980FC}"/>
              </a:ext>
            </a:extLst>
          </p:cNvPr>
          <p:cNvSpPr>
            <a:spLocks noGrp="1"/>
          </p:cNvSpPr>
          <p:nvPr>
            <p:ph type="title"/>
          </p:nvPr>
        </p:nvSpPr>
        <p:spPr>
          <a:xfrm>
            <a:off x="1600200" y="361950"/>
            <a:ext cx="5829300" cy="342900"/>
          </a:xfrm>
        </p:spPr>
        <p:txBody>
          <a:bodyPr>
            <a:normAutofit fontScale="90000"/>
          </a:bodyPr>
          <a:lstStyle/>
          <a:p>
            <a:r>
              <a:rPr lang="en-US" altLang="en-US" b="1" dirty="0" smtClean="0">
                <a:ea typeface="ＭＳ Ｐゴシック" panose="020B0600070205080204" pitchFamily="34" charset="-128"/>
              </a:rPr>
              <a:t>     Root </a:t>
            </a:r>
            <a:r>
              <a:rPr lang="en-US" altLang="en-US" b="1" dirty="0">
                <a:ea typeface="ＭＳ Ｐゴシック" panose="020B0600070205080204" pitchFamily="34" charset="-128"/>
              </a:rPr>
              <a:t>Cause #3: Market </a:t>
            </a:r>
            <a:r>
              <a:rPr lang="en-US" altLang="en-US" b="1" dirty="0" smtClean="0">
                <a:ea typeface="ＭＳ Ｐゴシック" panose="020B0600070205080204" pitchFamily="34" charset="-128"/>
              </a:rPr>
              <a:t>Failure </a:t>
            </a:r>
            <a:endParaRPr lang="en-US" altLang="en-US" b="1" dirty="0">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xmlns="" id="{39959821-88CF-D043-956A-A13479039BEB}"/>
              </a:ext>
            </a:extLst>
          </p:cNvPr>
          <p:cNvSpPr>
            <a:spLocks noGrp="1"/>
          </p:cNvSpPr>
          <p:nvPr>
            <p:ph idx="1"/>
          </p:nvPr>
        </p:nvSpPr>
        <p:spPr>
          <a:xfrm>
            <a:off x="666750" y="1200150"/>
            <a:ext cx="7543800" cy="3657600"/>
          </a:xfrm>
        </p:spPr>
        <p:txBody>
          <a:bodyPr>
            <a:normAutofit fontScale="92500" lnSpcReduction="10000"/>
          </a:bodyPr>
          <a:lstStyle/>
          <a:p>
            <a:pPr>
              <a:buFont typeface="Monotype Sorts" charset="2"/>
              <a:buChar char="n"/>
              <a:defRPr/>
            </a:pPr>
            <a:r>
              <a:rPr lang="en-US" dirty="0">
                <a:solidFill>
                  <a:schemeClr val="tx2"/>
                </a:solidFill>
                <a:latin typeface="+mj-lt"/>
                <a:ea typeface="+mj-ea"/>
                <a:cs typeface="+mj-cs"/>
              </a:rPr>
              <a:t> </a:t>
            </a:r>
            <a:r>
              <a:rPr lang="en-US" sz="3200" dirty="0">
                <a:solidFill>
                  <a:schemeClr val="tx2"/>
                </a:solidFill>
                <a:ea typeface="+mj-ea"/>
                <a:cs typeface="+mj-cs"/>
              </a:rPr>
              <a:t>"</a:t>
            </a:r>
            <a:r>
              <a:rPr lang="en-US" sz="3200" b="1" dirty="0">
                <a:solidFill>
                  <a:schemeClr val="tx2"/>
                </a:solidFill>
                <a:ea typeface="+mj-ea"/>
                <a:cs typeface="+mj-cs"/>
              </a:rPr>
              <a:t>Climate change is a result of the greatest market failure the world has seen</a:t>
            </a:r>
            <a:r>
              <a:rPr lang="en-US" sz="3200" dirty="0">
                <a:solidFill>
                  <a:schemeClr val="tx2"/>
                </a:solidFill>
                <a:ea typeface="+mj-ea"/>
                <a:cs typeface="+mj-cs"/>
              </a:rPr>
              <a:t>…The problem of climate change involves a fundamental failure of markets</a:t>
            </a:r>
            <a:r>
              <a:rPr lang="en-US" sz="3200" dirty="0" smtClean="0">
                <a:solidFill>
                  <a:schemeClr val="tx2"/>
                </a:solidFill>
                <a:ea typeface="+mj-ea"/>
                <a:cs typeface="+mj-cs"/>
              </a:rPr>
              <a:t>:  </a:t>
            </a:r>
            <a:r>
              <a:rPr lang="en-US" sz="3200" dirty="0">
                <a:solidFill>
                  <a:schemeClr val="tx2"/>
                </a:solidFill>
                <a:ea typeface="+mj-ea"/>
                <a:cs typeface="+mj-cs"/>
              </a:rPr>
              <a:t>those who damage others by emitting greenhouse gases generally do not pay</a:t>
            </a:r>
            <a:r>
              <a:rPr lang="en-US" sz="3200" dirty="0" smtClean="0">
                <a:solidFill>
                  <a:schemeClr val="tx2"/>
                </a:solidFill>
                <a:ea typeface="+mj-ea"/>
                <a:cs typeface="+mj-cs"/>
              </a:rPr>
              <a:t>.”</a:t>
            </a:r>
          </a:p>
          <a:p>
            <a:pPr marL="0" indent="0">
              <a:buNone/>
              <a:defRPr/>
            </a:pPr>
            <a:endParaRPr lang="en-US" sz="3200" dirty="0"/>
          </a:p>
          <a:p>
            <a:pPr lvl="1" algn="r">
              <a:buFontTx/>
              <a:buNone/>
              <a:defRPr/>
            </a:pPr>
            <a:r>
              <a:rPr lang="en-US" sz="3200" dirty="0" smtClean="0">
                <a:solidFill>
                  <a:schemeClr val="tx2"/>
                </a:solidFill>
                <a:ea typeface="+mj-ea"/>
                <a:cs typeface="+mj-cs"/>
              </a:rPr>
              <a:t>Stern </a:t>
            </a:r>
            <a:r>
              <a:rPr lang="en-US" sz="3200" dirty="0">
                <a:solidFill>
                  <a:schemeClr val="tx2"/>
                </a:solidFill>
                <a:ea typeface="+mj-ea"/>
                <a:cs typeface="+mj-cs"/>
              </a:rPr>
              <a:t>Review on the Economics of </a:t>
            </a:r>
            <a:endParaRPr lang="en-US" sz="3200" dirty="0" smtClean="0">
              <a:solidFill>
                <a:schemeClr val="tx2"/>
              </a:solidFill>
              <a:ea typeface="+mj-ea"/>
              <a:cs typeface="+mj-cs"/>
            </a:endParaRPr>
          </a:p>
          <a:p>
            <a:pPr lvl="1" algn="r">
              <a:buFontTx/>
              <a:buNone/>
              <a:defRPr/>
            </a:pPr>
            <a:r>
              <a:rPr lang="en-US" sz="3200" dirty="0">
                <a:solidFill>
                  <a:schemeClr val="tx2"/>
                </a:solidFill>
                <a:ea typeface="+mj-ea"/>
                <a:cs typeface="+mj-cs"/>
              </a:rPr>
              <a:t> </a:t>
            </a:r>
            <a:r>
              <a:rPr lang="en-US" sz="3200" dirty="0" smtClean="0">
                <a:solidFill>
                  <a:schemeClr val="tx2"/>
                </a:solidFill>
                <a:ea typeface="+mj-ea"/>
                <a:cs typeface="+mj-cs"/>
              </a:rPr>
              <a:t>   </a:t>
            </a:r>
            <a:r>
              <a:rPr lang="en-US" sz="3200" dirty="0" smtClean="0">
                <a:solidFill>
                  <a:schemeClr val="tx2"/>
                </a:solidFill>
                <a:ea typeface="+mj-ea"/>
                <a:cs typeface="+mj-cs"/>
              </a:rPr>
              <a:t>Climate </a:t>
            </a:r>
            <a:r>
              <a:rPr lang="en-US" sz="3200" dirty="0">
                <a:solidFill>
                  <a:schemeClr val="tx2"/>
                </a:solidFill>
                <a:ea typeface="+mj-ea"/>
                <a:cs typeface="+mj-cs"/>
              </a:rPr>
              <a:t>Change</a:t>
            </a:r>
          </a:p>
        </p:txBody>
      </p:sp>
    </p:spTree>
    <p:extLst>
      <p:ext uri="{BB962C8B-B14F-4D97-AF65-F5344CB8AC3E}">
        <p14:creationId xmlns:p14="http://schemas.microsoft.com/office/powerpoint/2010/main" val="8108376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xmlns="" id="{02B9E794-A39B-0349-AD05-C494E805E1F4}"/>
              </a:ext>
            </a:extLst>
          </p:cNvPr>
          <p:cNvSpPr>
            <a:spLocks noGrp="1"/>
          </p:cNvSpPr>
          <p:nvPr>
            <p:ph type="title"/>
          </p:nvPr>
        </p:nvSpPr>
        <p:spPr>
          <a:xfrm>
            <a:off x="2133600" y="438150"/>
            <a:ext cx="5772150" cy="514350"/>
          </a:xfrm>
        </p:spPr>
        <p:txBody>
          <a:bodyPr/>
          <a:lstStyle/>
          <a:p>
            <a:pPr eaLnBrk="1" hangingPunct="1"/>
            <a:r>
              <a:rPr lang="en-US" altLang="en-US" sz="3000" b="1" dirty="0">
                <a:latin typeface="Corbel" panose="020B0503020204020204" pitchFamily="34" charset="0"/>
                <a:ea typeface="ＭＳ Ｐゴシック" panose="020B0600070205080204" pitchFamily="34" charset="-128"/>
              </a:rPr>
              <a:t>Climate </a:t>
            </a:r>
            <a:r>
              <a:rPr lang="en-US" altLang="en-US" sz="3000" b="1" dirty="0">
                <a:latin typeface="Corbel" panose="020B0503020204020204" pitchFamily="34" charset="0"/>
                <a:ea typeface="ＭＳ Ｐゴシック" panose="020B0600070205080204" pitchFamily="34" charset="-128"/>
              </a:rPr>
              <a:t>C</a:t>
            </a:r>
            <a:r>
              <a:rPr lang="en-US" altLang="en-US" sz="3000" b="1" dirty="0" smtClean="0">
                <a:latin typeface="Corbel" panose="020B0503020204020204" pitchFamily="34" charset="0"/>
                <a:ea typeface="ＭＳ Ｐゴシック" panose="020B0600070205080204" pitchFamily="34" charset="-128"/>
              </a:rPr>
              <a:t>hange Models</a:t>
            </a:r>
            <a:endParaRPr lang="en-US" altLang="en-US" sz="3000" b="1" dirty="0">
              <a:latin typeface="Corbel" panose="020B0503020204020204" pitchFamily="34" charset="0"/>
              <a:ea typeface="ＭＳ Ｐゴシック" panose="020B0600070205080204" pitchFamily="34" charset="-128"/>
            </a:endParaRPr>
          </a:p>
        </p:txBody>
      </p:sp>
      <p:sp>
        <p:nvSpPr>
          <p:cNvPr id="38914" name="Content Placeholder 2">
            <a:extLst>
              <a:ext uri="{FF2B5EF4-FFF2-40B4-BE49-F238E27FC236}">
                <a16:creationId xmlns:a16="http://schemas.microsoft.com/office/drawing/2014/main" xmlns="" id="{16696989-5DBC-3945-A959-068925CF315A}"/>
              </a:ext>
            </a:extLst>
          </p:cNvPr>
          <p:cNvSpPr>
            <a:spLocks noGrp="1"/>
          </p:cNvSpPr>
          <p:nvPr>
            <p:ph idx="1"/>
          </p:nvPr>
        </p:nvSpPr>
        <p:spPr>
          <a:xfrm>
            <a:off x="990600" y="1428750"/>
            <a:ext cx="7620000" cy="3352800"/>
          </a:xfrm>
        </p:spPr>
        <p:txBody>
          <a:bodyPr>
            <a:noAutofit/>
          </a:bodyPr>
          <a:lstStyle/>
          <a:p>
            <a:r>
              <a:rPr lang="en-US" altLang="en-US" sz="2800" dirty="0">
                <a:latin typeface="Corbel" panose="020B0503020204020204" pitchFamily="34" charset="0"/>
                <a:ea typeface="ＭＳ Ｐゴシック" panose="020B0600070205080204" pitchFamily="34" charset="-128"/>
              </a:rPr>
              <a:t>Best science summary from Intergovernmental Panel on Climate Change (IPCC</a:t>
            </a:r>
            <a:r>
              <a:rPr lang="en-US" altLang="en-US" sz="2800" dirty="0" smtClean="0">
                <a:latin typeface="Corbel" panose="020B0503020204020204" pitchFamily="34" charset="0"/>
                <a:ea typeface="ＭＳ Ｐゴシック" panose="020B0600070205080204" pitchFamily="34" charset="-128"/>
              </a:rPr>
              <a:t>)</a:t>
            </a:r>
          </a:p>
          <a:p>
            <a:pPr>
              <a:buClr>
                <a:schemeClr val="bg2"/>
              </a:buClr>
            </a:pPr>
            <a:r>
              <a:rPr lang="en-US" altLang="en-US" sz="2800" dirty="0">
                <a:latin typeface="Corbel" panose="020B0503020204020204" pitchFamily="34" charset="0"/>
                <a:ea typeface="ＭＳ Ｐゴシック" panose="020B0600070205080204" pitchFamily="34" charset="-128"/>
              </a:rPr>
              <a:t> </a:t>
            </a:r>
            <a:r>
              <a:rPr lang="en-US" altLang="en-US" sz="2800" dirty="0" smtClean="0">
                <a:latin typeface="Corbel" panose="020B0503020204020204" pitchFamily="34" charset="0"/>
                <a:ea typeface="ＭＳ Ｐゴシック" panose="020B0600070205080204" pitchFamily="34" charset="-128"/>
              </a:rPr>
              <a:t> </a:t>
            </a:r>
            <a:r>
              <a:rPr lang="en-US" altLang="en-US" sz="2800" dirty="0" smtClean="0">
                <a:latin typeface="Corbel" panose="020B0503020204020204" pitchFamily="34" charset="0"/>
                <a:ea typeface="ＭＳ Ｐゴシック" panose="020B0600070205080204" pitchFamily="34" charset="-128"/>
              </a:rPr>
              <a:t>5</a:t>
            </a:r>
            <a:r>
              <a:rPr lang="en-US" altLang="en-US" sz="2800" baseline="30000" dirty="0" smtClean="0">
                <a:latin typeface="Corbel" panose="020B0503020204020204" pitchFamily="34" charset="0"/>
                <a:ea typeface="ＭＳ Ｐゴシック" panose="020B0600070205080204" pitchFamily="34" charset="-128"/>
              </a:rPr>
              <a:t>th</a:t>
            </a:r>
            <a:r>
              <a:rPr lang="en-US" altLang="en-US" sz="2800" dirty="0" smtClean="0">
                <a:latin typeface="Corbel" panose="020B0503020204020204" pitchFamily="34" charset="0"/>
                <a:ea typeface="ＭＳ Ｐゴシック" panose="020B0600070205080204" pitchFamily="34" charset="-128"/>
              </a:rPr>
              <a:t> </a:t>
            </a:r>
            <a:r>
              <a:rPr lang="en-US" altLang="en-US" sz="2800" dirty="0">
                <a:latin typeface="Corbel" panose="020B0503020204020204" pitchFamily="34" charset="0"/>
                <a:ea typeface="ＭＳ Ｐゴシック" panose="020B0600070205080204" pitchFamily="34" charset="-128"/>
              </a:rPr>
              <a:t>Assessment Report (AR-5) released 10/1/13: 130 countries, 450 lead authors, 2500 expert reviewers, all volunteers</a:t>
            </a:r>
          </a:p>
          <a:p>
            <a:pPr>
              <a:buClr>
                <a:schemeClr val="bg2"/>
              </a:buClr>
            </a:pPr>
            <a:r>
              <a:rPr lang="en-US" altLang="en-US" sz="2800" dirty="0">
                <a:latin typeface="Corbel" panose="020B0503020204020204" pitchFamily="34" charset="0"/>
                <a:ea typeface="ＭＳ Ｐゴシック" panose="020B0600070205080204" pitchFamily="34" charset="-128"/>
              </a:rPr>
              <a:t>Peer review process - high level of transparency and scrutiny</a:t>
            </a:r>
          </a:p>
          <a:p>
            <a:pPr>
              <a:buClr>
                <a:schemeClr val="bg2"/>
              </a:buClr>
            </a:pPr>
            <a:r>
              <a:rPr lang="en-US" altLang="en-US" sz="2800" dirty="0">
                <a:latin typeface="Corbel" panose="020B0503020204020204" pitchFamily="34" charset="0"/>
                <a:ea typeface="ＭＳ Ｐゴシック" panose="020B0600070205080204" pitchFamily="34" charset="-128"/>
              </a:rPr>
              <a:t>Google </a:t>
            </a:r>
            <a:r>
              <a:rPr lang="ja-JP" altLang="en-US" sz="2800" dirty="0">
                <a:latin typeface="Corbel" panose="020B0503020204020204" pitchFamily="34" charset="0"/>
                <a:ea typeface="ＭＳ Ｐゴシック" panose="020B0600070205080204" pitchFamily="34" charset="-128"/>
              </a:rPr>
              <a:t>“</a:t>
            </a:r>
            <a:r>
              <a:rPr lang="en-US" altLang="ja-JP" sz="2800" dirty="0">
                <a:latin typeface="Corbel" panose="020B0503020204020204" pitchFamily="34" charset="0"/>
                <a:ea typeface="ＭＳ Ｐゴシック" panose="020B0600070205080204" pitchFamily="34" charset="-128"/>
              </a:rPr>
              <a:t>IPCC</a:t>
            </a:r>
            <a:r>
              <a:rPr lang="ja-JP" altLang="en-US" sz="2800" dirty="0">
                <a:latin typeface="Corbel" panose="020B0503020204020204" pitchFamily="34" charset="0"/>
                <a:ea typeface="ＭＳ Ｐゴシック" panose="020B0600070205080204" pitchFamily="34" charset="-128"/>
              </a:rPr>
              <a:t>”</a:t>
            </a:r>
            <a:endParaRPr lang="en-US" altLang="en-US" sz="2800" dirty="0">
              <a:latin typeface="Corbel" panose="020B0503020204020204" pitchFamily="34" charset="0"/>
              <a:ea typeface="ＭＳ Ｐゴシック" panose="020B0600070205080204" pitchFamily="34" charset="-128"/>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xmlns="" id="{78AB4CE0-29FB-2141-AAAD-F69AEEC5DAB2}"/>
              </a:ext>
            </a:extLst>
          </p:cNvPr>
          <p:cNvSpPr>
            <a:spLocks noGrp="1"/>
          </p:cNvSpPr>
          <p:nvPr>
            <p:ph type="title"/>
          </p:nvPr>
        </p:nvSpPr>
        <p:spPr>
          <a:xfrm>
            <a:off x="1828800" y="0"/>
            <a:ext cx="5829300" cy="361950"/>
          </a:xfrm>
        </p:spPr>
        <p:txBody>
          <a:bodyPr>
            <a:normAutofit fontScale="90000"/>
          </a:bodyPr>
          <a:lstStyle/>
          <a:p>
            <a:r>
              <a:rPr lang="en-US" altLang="en-US" dirty="0">
                <a:ea typeface="ＭＳ Ｐゴシック" panose="020B0600070205080204" pitchFamily="34" charset="-128"/>
              </a:rPr>
              <a:t>Climate change models</a:t>
            </a:r>
          </a:p>
        </p:txBody>
      </p:sp>
      <p:pic>
        <p:nvPicPr>
          <p:cNvPr id="40962" name="Picture 3">
            <a:extLst>
              <a:ext uri="{FF2B5EF4-FFF2-40B4-BE49-F238E27FC236}">
                <a16:creationId xmlns:a16="http://schemas.microsoft.com/office/drawing/2014/main" xmlns="" id="{68926E24-1E3D-9A4E-BC53-21673333A2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00050"/>
            <a:ext cx="6887766"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Box 3">
            <a:extLst>
              <a:ext uri="{FF2B5EF4-FFF2-40B4-BE49-F238E27FC236}">
                <a16:creationId xmlns:a16="http://schemas.microsoft.com/office/drawing/2014/main" xmlns="" id="{B3C343F5-F538-EC46-8D87-15E4D4007E64}"/>
              </a:ext>
            </a:extLst>
          </p:cNvPr>
          <p:cNvSpPr txBox="1">
            <a:spLocks noChangeArrowheads="1"/>
          </p:cNvSpPr>
          <p:nvPr/>
        </p:nvSpPr>
        <p:spPr bwMode="auto">
          <a:xfrm>
            <a:off x="2590800" y="895350"/>
            <a:ext cx="971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1800" dirty="0">
                <a:latin typeface="Times New Roman" panose="02020603050405020304" pitchFamily="18" charset="0"/>
              </a:rPr>
              <a:t>= 3.6</a:t>
            </a:r>
            <a:r>
              <a:rPr kumimoji="0" lang="en-US" altLang="en-US" sz="1800" dirty="0">
                <a:latin typeface="Times New Roman" panose="02020603050405020304" pitchFamily="18" charset="0"/>
                <a:sym typeface="Symbol" pitchFamily="2" charset="2"/>
              </a:rPr>
              <a:t></a:t>
            </a:r>
            <a:r>
              <a:rPr kumimoji="0" lang="en-US" altLang="en-US" sz="1800" dirty="0">
                <a:latin typeface="Times New Roman" panose="02020603050405020304" pitchFamily="18" charset="0"/>
              </a:rPr>
              <a:t> F</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xmlns="" id="{89A25009-5F54-3F4D-8519-40A59057AE6F}"/>
              </a:ext>
            </a:extLst>
          </p:cNvPr>
          <p:cNvSpPr>
            <a:spLocks noGrp="1"/>
          </p:cNvSpPr>
          <p:nvPr>
            <p:ph type="title"/>
          </p:nvPr>
        </p:nvSpPr>
        <p:spPr>
          <a:xfrm>
            <a:off x="1885950" y="0"/>
            <a:ext cx="5829300" cy="400050"/>
          </a:xfrm>
        </p:spPr>
        <p:txBody>
          <a:bodyPr>
            <a:normAutofit fontScale="90000"/>
          </a:bodyPr>
          <a:lstStyle/>
          <a:p>
            <a:r>
              <a:rPr lang="en-US" altLang="en-US" sz="2700">
                <a:ea typeface="ＭＳ Ｐゴシック" panose="020B0600070205080204" pitchFamily="34" charset="-128"/>
              </a:rPr>
              <a:t>Global Average Temperature Models</a:t>
            </a:r>
          </a:p>
        </p:txBody>
      </p:sp>
      <p:pic>
        <p:nvPicPr>
          <p:cNvPr id="43011" name="Picture 4">
            <a:extLst>
              <a:ext uri="{FF2B5EF4-FFF2-40B4-BE49-F238E27FC236}">
                <a16:creationId xmlns:a16="http://schemas.microsoft.com/office/drawing/2014/main" xmlns="" id="{FFEFAC7B-B9E0-DB48-8512-C265F6AAD2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7522" y="514350"/>
            <a:ext cx="7109222"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5">
            <a:extLst>
              <a:ext uri="{FF2B5EF4-FFF2-40B4-BE49-F238E27FC236}">
                <a16:creationId xmlns:a16="http://schemas.microsoft.com/office/drawing/2014/main" xmlns="" id="{1EC3CBCA-5529-FD4E-BE3D-4B979BD12DA9}"/>
              </a:ext>
            </a:extLst>
          </p:cNvPr>
          <p:cNvSpPr txBox="1">
            <a:spLocks noChangeArrowheads="1"/>
          </p:cNvSpPr>
          <p:nvPr/>
        </p:nvSpPr>
        <p:spPr bwMode="auto">
          <a:xfrm>
            <a:off x="5970572" y="3867150"/>
            <a:ext cx="29146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1350" dirty="0">
                <a:latin typeface="Times New Roman" panose="02020603050405020304" pitchFamily="18" charset="0"/>
              </a:rPr>
              <a:t>https://</a:t>
            </a:r>
            <a:r>
              <a:rPr kumimoji="0" lang="en-US" altLang="en-US" sz="1350" dirty="0" err="1">
                <a:latin typeface="Times New Roman" panose="02020603050405020304" pitchFamily="18" charset="0"/>
              </a:rPr>
              <a:t>www.ncdc.noaa.gov</a:t>
            </a:r>
            <a:r>
              <a:rPr kumimoji="0" lang="en-US" altLang="en-US" sz="1350" dirty="0">
                <a:latin typeface="Times New Roman" panose="02020603050405020304" pitchFamily="18" charset="0"/>
              </a:rPr>
              <a:t>/monitoring-references/</a:t>
            </a:r>
            <a:r>
              <a:rPr kumimoji="0" lang="en-US" altLang="en-US" sz="1350" dirty="0" err="1">
                <a:latin typeface="Times New Roman" panose="02020603050405020304" pitchFamily="18" charset="0"/>
              </a:rPr>
              <a:t>faq</a:t>
            </a:r>
            <a:r>
              <a:rPr kumimoji="0" lang="en-US" altLang="en-US" sz="1350" dirty="0">
                <a:latin typeface="Times New Roman" panose="02020603050405020304" pitchFamily="18" charset="0"/>
              </a:rPr>
              <a:t>/</a:t>
            </a:r>
            <a:r>
              <a:rPr kumimoji="0" lang="en-US" altLang="en-US" sz="1350" dirty="0" err="1">
                <a:latin typeface="Times New Roman" panose="02020603050405020304" pitchFamily="18" charset="0"/>
              </a:rPr>
              <a:t>indicators.php</a:t>
            </a:r>
            <a:endParaRPr kumimoji="0" lang="en-US" altLang="en-US" sz="1350" dirty="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Content Placeholder 2">
            <a:extLst>
              <a:ext uri="{FF2B5EF4-FFF2-40B4-BE49-F238E27FC236}">
                <a16:creationId xmlns:a16="http://schemas.microsoft.com/office/drawing/2014/main" xmlns="" id="{997FEBC2-F646-E64A-901E-04034852D054}"/>
              </a:ext>
            </a:extLst>
          </p:cNvPr>
          <p:cNvSpPr>
            <a:spLocks noGrp="1"/>
          </p:cNvSpPr>
          <p:nvPr>
            <p:ph idx="1"/>
          </p:nvPr>
        </p:nvSpPr>
        <p:spPr>
          <a:xfrm>
            <a:off x="2057400" y="1"/>
            <a:ext cx="6019800" cy="651272"/>
          </a:xfrm>
        </p:spPr>
        <p:txBody>
          <a:bodyPr anchor="ctr"/>
          <a:lstStyle/>
          <a:p>
            <a:pPr marL="0" indent="0" eaLnBrk="1" hangingPunct="1">
              <a:lnSpc>
                <a:spcPts val="2156"/>
              </a:lnSpc>
              <a:spcBef>
                <a:spcPct val="0"/>
              </a:spcBef>
              <a:buClr>
                <a:srgbClr val="59D8E9"/>
              </a:buClr>
              <a:buNone/>
            </a:pPr>
            <a:r>
              <a:rPr lang="en-US" altLang="en-US" sz="2700" dirty="0">
                <a:latin typeface="Helvetica" pitchFamily="2" charset="0"/>
                <a:ea typeface="ＭＳ Ｐゴシック" panose="020B0600070205080204" pitchFamily="34" charset="-128"/>
              </a:rPr>
              <a:t>We are causing it (unequally)…</a:t>
            </a:r>
          </a:p>
        </p:txBody>
      </p:sp>
      <p:pic>
        <p:nvPicPr>
          <p:cNvPr id="51202" name="Picture 3">
            <a:extLst>
              <a:ext uri="{FF2B5EF4-FFF2-40B4-BE49-F238E27FC236}">
                <a16:creationId xmlns:a16="http://schemas.microsoft.com/office/drawing/2014/main" xmlns="" id="{DC53118A-484D-C547-ABC1-D3080916AC7E}"/>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650" y="685800"/>
            <a:ext cx="62293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6">
            <a:extLst>
              <a:ext uri="{FF2B5EF4-FFF2-40B4-BE49-F238E27FC236}">
                <a16:creationId xmlns:a16="http://schemas.microsoft.com/office/drawing/2014/main" xmlns="" id="{A6D6FAEB-38AF-6E4B-BF8A-81821E1A6279}"/>
              </a:ext>
            </a:extLst>
          </p:cNvPr>
          <p:cNvSpPr>
            <a:spLocks noChangeArrowheads="1"/>
          </p:cNvSpPr>
          <p:nvPr/>
        </p:nvSpPr>
        <p:spPr bwMode="auto">
          <a:xfrm>
            <a:off x="1771650" y="4581526"/>
            <a:ext cx="4057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688">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200" dirty="0">
                <a:solidFill>
                  <a:srgbClr val="404040"/>
                </a:solidFill>
                <a:latin typeface="Helvetica" pitchFamily="2" charset="0"/>
                <a:cs typeface="Arial" panose="020B0604020202020204" pitchFamily="34" charset="0"/>
              </a:rPr>
              <a:t>Carbon emissions, 2000</a:t>
            </a:r>
          </a:p>
          <a:p>
            <a:r>
              <a:rPr lang="en-US" altLang="en-US" sz="1200" dirty="0">
                <a:cs typeface="Arial" panose="020B0604020202020204" pitchFamily="34" charset="0"/>
              </a:rPr>
              <a:t>http://</a:t>
            </a:r>
            <a:r>
              <a:rPr lang="en-US" altLang="en-US" sz="1200" dirty="0" err="1">
                <a:cs typeface="Arial" panose="020B0604020202020204" pitchFamily="34" charset="0"/>
              </a:rPr>
              <a:t>www.worldmapper.org</a:t>
            </a:r>
            <a:r>
              <a:rPr lang="en-US" altLang="en-US" sz="1200" dirty="0">
                <a:cs typeface="Arial" panose="020B0604020202020204" pitchFamily="34" charset="0"/>
              </a:rPr>
              <a:t>/</a:t>
            </a:r>
            <a:r>
              <a:rPr lang="en-US" altLang="en-US" sz="1200" dirty="0" err="1">
                <a:cs typeface="Arial" panose="020B0604020202020204" pitchFamily="34" charset="0"/>
              </a:rPr>
              <a:t>display.php?selected</a:t>
            </a:r>
            <a:r>
              <a:rPr lang="en-US" altLang="en-US" sz="1200" dirty="0">
                <a:cs typeface="Arial" panose="020B0604020202020204" pitchFamily="34" charset="0"/>
              </a:rPr>
              <a:t>=295</a:t>
            </a:r>
          </a:p>
          <a:p>
            <a:endParaRPr lang="en-US" altLang="en-US" sz="1200" dirty="0">
              <a:solidFill>
                <a:srgbClr val="404040"/>
              </a:solidFill>
              <a:latin typeface="Calibri" panose="020F0502020204030204" pitchFamily="34" charset="0"/>
              <a:cs typeface="Arial" panose="020B0604020202020204" pitchFamily="34" charset="0"/>
            </a:endParaRPr>
          </a:p>
        </p:txBody>
      </p:sp>
      <p:sp>
        <p:nvSpPr>
          <p:cNvPr id="51205" name="TextBox 5">
            <a:extLst>
              <a:ext uri="{FF2B5EF4-FFF2-40B4-BE49-F238E27FC236}">
                <a16:creationId xmlns:a16="http://schemas.microsoft.com/office/drawing/2014/main" xmlns="" id="{C33EDEF4-6B7F-4C43-B262-CFB6D5AD2B53}"/>
              </a:ext>
            </a:extLst>
          </p:cNvPr>
          <p:cNvSpPr txBox="1">
            <a:spLocks noChangeArrowheads="1"/>
          </p:cNvSpPr>
          <p:nvPr/>
        </p:nvSpPr>
        <p:spPr bwMode="auto">
          <a:xfrm>
            <a:off x="1885950" y="2628900"/>
            <a:ext cx="1657350" cy="175432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1800">
                <a:latin typeface="Times New Roman" panose="02020603050405020304" pitchFamily="18" charset="0"/>
              </a:rPr>
              <a:t>USA: 4% of world’</a:t>
            </a:r>
            <a:r>
              <a:rPr kumimoji="0" lang="en-US" altLang="ja-JP" sz="1800">
                <a:latin typeface="Times New Roman" panose="02020603050405020304" pitchFamily="18" charset="0"/>
              </a:rPr>
              <a:t>s population, 25% of greenhouse gas emissions</a:t>
            </a:r>
            <a:endParaRPr kumimoji="0" lang="en-US" altLang="en-US" sz="1800">
              <a:latin typeface="Times New Roman" panose="02020603050405020304" pitchFamily="18" charset="0"/>
            </a:endParaRPr>
          </a:p>
        </p:txBody>
      </p:sp>
      <p:cxnSp>
        <p:nvCxnSpPr>
          <p:cNvPr id="51206" name="Straight Arrow Connector 7">
            <a:extLst>
              <a:ext uri="{FF2B5EF4-FFF2-40B4-BE49-F238E27FC236}">
                <a16:creationId xmlns:a16="http://schemas.microsoft.com/office/drawing/2014/main" xmlns="" id="{692D86BB-88EC-4249-9182-C73BB4923EEF}"/>
              </a:ext>
            </a:extLst>
          </p:cNvPr>
          <p:cNvCxnSpPr>
            <a:cxnSpLocks noChangeShapeType="1"/>
          </p:cNvCxnSpPr>
          <p:nvPr/>
        </p:nvCxnSpPr>
        <p:spPr bwMode="auto">
          <a:xfrm rot="5400000" flipH="1" flipV="1">
            <a:off x="2114550" y="2000250"/>
            <a:ext cx="800100" cy="4572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xmlns="" id="{8BDD6729-2985-564F-907E-FBC2B8336A63}"/>
              </a:ext>
            </a:extLst>
          </p:cNvPr>
          <p:cNvSpPr>
            <a:spLocks noGrp="1"/>
          </p:cNvSpPr>
          <p:nvPr>
            <p:ph type="title"/>
          </p:nvPr>
        </p:nvSpPr>
        <p:spPr>
          <a:xfrm>
            <a:off x="1752600" y="361950"/>
            <a:ext cx="5314950" cy="628650"/>
          </a:xfrm>
        </p:spPr>
        <p:txBody>
          <a:bodyPr/>
          <a:lstStyle/>
          <a:p>
            <a:r>
              <a:rPr lang="en-US" altLang="en-US" sz="3000" b="1" dirty="0">
                <a:solidFill>
                  <a:srgbClr val="404040"/>
                </a:solidFill>
                <a:latin typeface="Times" pitchFamily="2" charset="0"/>
                <a:ea typeface="ＭＳ Ｐゴシック" panose="020B0600070205080204" pitchFamily="34" charset="-128"/>
              </a:rPr>
              <a:t>Global Warming Made Simple</a:t>
            </a:r>
            <a:endParaRPr lang="en-US" altLang="en-US" sz="3000" dirty="0">
              <a:solidFill>
                <a:srgbClr val="404040"/>
              </a:solidFill>
              <a:ea typeface="ＭＳ Ｐゴシック" panose="020B0600070205080204" pitchFamily="34" charset="-128"/>
            </a:endParaRPr>
          </a:p>
        </p:txBody>
      </p:sp>
      <p:sp>
        <p:nvSpPr>
          <p:cNvPr id="4" name="Content Placeholder 3">
            <a:extLst>
              <a:ext uri="{FF2B5EF4-FFF2-40B4-BE49-F238E27FC236}">
                <a16:creationId xmlns:a16="http://schemas.microsoft.com/office/drawing/2014/main" xmlns="" id="{0875C549-D5A8-3543-B6C9-5D45438E992A}"/>
              </a:ext>
            </a:extLst>
          </p:cNvPr>
          <p:cNvSpPr>
            <a:spLocks noGrp="1"/>
          </p:cNvSpPr>
          <p:nvPr>
            <p:ph idx="1"/>
          </p:nvPr>
        </p:nvSpPr>
        <p:spPr>
          <a:xfrm>
            <a:off x="1246022" y="1381811"/>
            <a:ext cx="6191250" cy="3771900"/>
          </a:xfrm>
        </p:spPr>
        <p:txBody>
          <a:bodyPr/>
          <a:lstStyle/>
          <a:p>
            <a:pPr>
              <a:buFont typeface="Monotype Sorts" charset="2"/>
              <a:buChar char="n"/>
              <a:defRPr/>
            </a:pPr>
            <a:r>
              <a:rPr lang="en-US" sz="3300" dirty="0">
                <a:solidFill>
                  <a:schemeClr val="tx2"/>
                </a:solidFill>
                <a:latin typeface="+mj-lt"/>
              </a:rPr>
              <a:t>It’s real </a:t>
            </a:r>
          </a:p>
          <a:p>
            <a:pPr>
              <a:buFont typeface="Monotype Sorts" charset="2"/>
              <a:buChar char="n"/>
              <a:defRPr/>
            </a:pPr>
            <a:r>
              <a:rPr lang="en-US" sz="3300" dirty="0">
                <a:solidFill>
                  <a:schemeClr val="tx2"/>
                </a:solidFill>
                <a:latin typeface="+mj-lt"/>
              </a:rPr>
              <a:t>We’re causing it (unequally)</a:t>
            </a:r>
          </a:p>
          <a:p>
            <a:pPr>
              <a:buFont typeface="Monotype Sorts" charset="2"/>
              <a:buChar char="n"/>
              <a:defRPr/>
            </a:pPr>
            <a:r>
              <a:rPr lang="en-US" sz="3300" dirty="0">
                <a:solidFill>
                  <a:srgbClr val="FF0000"/>
                </a:solidFill>
                <a:latin typeface="+mj-lt"/>
              </a:rPr>
              <a:t>It’s bad for us (unequally)</a:t>
            </a:r>
          </a:p>
          <a:p>
            <a:pPr>
              <a:buFont typeface="Monotype Sorts" charset="2"/>
              <a:buChar char="n"/>
              <a:defRPr/>
            </a:pPr>
            <a:r>
              <a:rPr lang="en-US" sz="3300" dirty="0">
                <a:solidFill>
                  <a:schemeClr val="tx2"/>
                </a:solidFill>
                <a:latin typeface="+mj-lt"/>
              </a:rPr>
              <a:t>There are things we can do</a:t>
            </a:r>
          </a:p>
          <a:p>
            <a:pPr>
              <a:buFont typeface="Monotype Sorts" charset="2"/>
              <a:buChar char="n"/>
              <a:defRPr/>
            </a:pPr>
            <a:r>
              <a:rPr lang="en-US" sz="3300" dirty="0">
                <a:solidFill>
                  <a:schemeClr val="tx2"/>
                </a:solidFill>
                <a:latin typeface="+mj-lt"/>
              </a:rPr>
              <a:t>There are “co-benefits” to doing them</a:t>
            </a:r>
            <a:r>
              <a:rPr lang="en-US" dirty="0"/>
              <a:t> </a:t>
            </a:r>
          </a:p>
        </p:txBody>
      </p:sp>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1" name="Title 9">
            <a:extLst>
              <a:ext uri="{FF2B5EF4-FFF2-40B4-BE49-F238E27FC236}">
                <a16:creationId xmlns:a16="http://schemas.microsoft.com/office/drawing/2014/main" xmlns="" id="{F566C5E6-6D31-594E-8D87-6D96E3B3EE5C}"/>
              </a:ext>
            </a:extLst>
          </p:cNvPr>
          <p:cNvSpPr>
            <a:spLocks noGrp="1"/>
          </p:cNvSpPr>
          <p:nvPr>
            <p:ph type="title"/>
          </p:nvPr>
        </p:nvSpPr>
        <p:spPr>
          <a:xfrm>
            <a:off x="2114550" y="0"/>
            <a:ext cx="5829300" cy="400050"/>
          </a:xfrm>
        </p:spPr>
        <p:txBody>
          <a:bodyPr>
            <a:normAutofit fontScale="90000"/>
          </a:bodyPr>
          <a:lstStyle/>
          <a:p>
            <a:r>
              <a:rPr lang="en-US" altLang="en-US" sz="2625">
                <a:solidFill>
                  <a:schemeClr val="tx1"/>
                </a:solidFill>
                <a:latin typeface="Corbel" panose="020B0503020204020204" pitchFamily="34" charset="0"/>
                <a:ea typeface="ＭＳ Ｐゴシック" panose="020B0600070205080204" pitchFamily="34" charset="-128"/>
              </a:rPr>
              <a:t>Heat Waves</a:t>
            </a:r>
            <a:endParaRPr lang="en-US" altLang="en-US">
              <a:ea typeface="ＭＳ Ｐゴシック" panose="020B0600070205080204" pitchFamily="34" charset="-128"/>
            </a:endParaRPr>
          </a:p>
        </p:txBody>
      </p:sp>
      <p:sp>
        <p:nvSpPr>
          <p:cNvPr id="46082" name="Content Placeholder 2">
            <a:extLst>
              <a:ext uri="{FF2B5EF4-FFF2-40B4-BE49-F238E27FC236}">
                <a16:creationId xmlns:a16="http://schemas.microsoft.com/office/drawing/2014/main" xmlns="" id="{126E4BDF-B3EF-3C47-9B6A-D9CD78195219}"/>
              </a:ext>
            </a:extLst>
          </p:cNvPr>
          <p:cNvSpPr>
            <a:spLocks noGrp="1"/>
          </p:cNvSpPr>
          <p:nvPr>
            <p:ph sz="half" idx="1"/>
          </p:nvPr>
        </p:nvSpPr>
        <p:spPr>
          <a:xfrm>
            <a:off x="1543050" y="3200400"/>
            <a:ext cx="3657600" cy="2228850"/>
          </a:xfrm>
        </p:spPr>
        <p:txBody>
          <a:bodyPr rtlCol="0">
            <a:normAutofit fontScale="25000" lnSpcReduction="20000"/>
          </a:bodyPr>
          <a:lstStyle/>
          <a:p>
            <a:pPr eaLnBrk="1" fontAlgn="auto" hangingPunct="1">
              <a:lnSpc>
                <a:spcPct val="120000"/>
              </a:lnSpc>
              <a:spcAft>
                <a:spcPts val="0"/>
              </a:spcAft>
              <a:buFont typeface="Wingdings 2" pitchFamily="18" charset="2"/>
              <a:buChar char="Ü"/>
              <a:defRPr/>
            </a:pPr>
            <a:endParaRPr lang="en-US" sz="1725" dirty="0">
              <a:latin typeface="Corbel" pitchFamily="-111" charset="0"/>
              <a:ea typeface="ＭＳ Ｐゴシック" pitchFamily="-111" charset="-128"/>
              <a:cs typeface="ＭＳ Ｐゴシック" pitchFamily="-111" charset="-128"/>
            </a:endParaRPr>
          </a:p>
          <a:p>
            <a:pPr eaLnBrk="1" fontAlgn="auto" hangingPunct="1">
              <a:lnSpc>
                <a:spcPct val="120000"/>
              </a:lnSpc>
              <a:spcAft>
                <a:spcPts val="0"/>
              </a:spcAft>
              <a:buFont typeface="Wingdings 2" pitchFamily="18" charset="2"/>
              <a:buChar char="Ü"/>
              <a:defRPr/>
            </a:pPr>
            <a:endParaRPr lang="en-US" sz="1725" dirty="0">
              <a:latin typeface="Corbel" pitchFamily="-111" charset="0"/>
              <a:ea typeface="ＭＳ Ｐゴシック" pitchFamily="-111" charset="-128"/>
              <a:cs typeface="ＭＳ Ｐゴシック" pitchFamily="-111" charset="-128"/>
            </a:endParaRPr>
          </a:p>
        </p:txBody>
      </p:sp>
      <p:sp>
        <p:nvSpPr>
          <p:cNvPr id="46083" name="Content Placeholder 4">
            <a:extLst>
              <a:ext uri="{FF2B5EF4-FFF2-40B4-BE49-F238E27FC236}">
                <a16:creationId xmlns:a16="http://schemas.microsoft.com/office/drawing/2014/main" xmlns="" id="{6183CAAD-4F4B-3044-BD6B-81628F1AE832}"/>
              </a:ext>
            </a:extLst>
          </p:cNvPr>
          <p:cNvSpPr>
            <a:spLocks noGrp="1"/>
          </p:cNvSpPr>
          <p:nvPr>
            <p:ph sz="half" idx="2"/>
          </p:nvPr>
        </p:nvSpPr>
        <p:spPr>
          <a:xfrm>
            <a:off x="891143" y="534661"/>
            <a:ext cx="4290467" cy="2877289"/>
          </a:xfrm>
        </p:spPr>
        <p:txBody>
          <a:bodyPr rtlCol="0">
            <a:normAutofit fontScale="25000" lnSpcReduction="20000"/>
          </a:bodyPr>
          <a:lstStyle/>
          <a:p>
            <a:pPr eaLnBrk="1" fontAlgn="auto" hangingPunct="1">
              <a:spcAft>
                <a:spcPts val="0"/>
              </a:spcAft>
              <a:defRPr/>
            </a:pPr>
            <a:r>
              <a:rPr lang="en-US" sz="7200" u="sng" dirty="0">
                <a:solidFill>
                  <a:srgbClr val="FF6600"/>
                </a:solidFill>
                <a:ea typeface="ＭＳ Ｐゴシック" pitchFamily="-111" charset="-128"/>
                <a:cs typeface="ＭＳ Ｐゴシック" pitchFamily="-111" charset="-128"/>
              </a:rPr>
              <a:t>2003 European heat wave</a:t>
            </a:r>
            <a:r>
              <a:rPr lang="en-US" sz="7200" u="sng" baseline="30000" dirty="0">
                <a:solidFill>
                  <a:srgbClr val="FF6600"/>
                </a:solidFill>
                <a:ea typeface="ＭＳ Ｐゴシック" pitchFamily="-111" charset="-128"/>
                <a:cs typeface="ＭＳ Ｐゴシック" pitchFamily="-111" charset="-128"/>
              </a:rPr>
              <a:t>1</a:t>
            </a:r>
            <a:endParaRPr lang="en-US" sz="7200" baseline="30000" dirty="0">
              <a:solidFill>
                <a:srgbClr val="FF6600"/>
              </a:solidFill>
              <a:ea typeface="ＭＳ Ｐゴシック" pitchFamily="-111" charset="-128"/>
              <a:cs typeface="ＭＳ Ｐゴシック" pitchFamily="-111" charset="-128"/>
            </a:endParaRPr>
          </a:p>
          <a:p>
            <a:pPr lvl="1" eaLnBrk="1" fontAlgn="auto" hangingPunct="1">
              <a:spcAft>
                <a:spcPts val="0"/>
              </a:spcAft>
              <a:defRPr/>
            </a:pPr>
            <a:r>
              <a:rPr lang="en-US" sz="6900" dirty="0">
                <a:ea typeface="ＭＳ Ｐゴシック" pitchFamily="-111" charset="-128"/>
                <a:cs typeface="ＭＳ Ｐゴシック" pitchFamily="-111" charset="-128"/>
              </a:rPr>
              <a:t>Excess deaths &gt; 80,000</a:t>
            </a:r>
          </a:p>
          <a:p>
            <a:pPr eaLnBrk="1" fontAlgn="auto" hangingPunct="1">
              <a:spcAft>
                <a:spcPts val="0"/>
              </a:spcAft>
              <a:defRPr/>
            </a:pPr>
            <a:r>
              <a:rPr lang="en-US" sz="7200" u="sng" dirty="0">
                <a:solidFill>
                  <a:srgbClr val="FF6600"/>
                </a:solidFill>
                <a:ea typeface="ＭＳ Ｐゴシック" pitchFamily="-111" charset="-128"/>
                <a:cs typeface="ＭＳ Ｐゴシック" pitchFamily="-111" charset="-128"/>
              </a:rPr>
              <a:t>2010 Eastern Europe and Russian heat wave</a:t>
            </a:r>
            <a:r>
              <a:rPr lang="en-US" sz="7200" u="sng" baseline="30000" dirty="0">
                <a:solidFill>
                  <a:srgbClr val="FF6600"/>
                </a:solidFill>
                <a:ea typeface="ＭＳ Ｐゴシック" pitchFamily="-111" charset="-128"/>
                <a:cs typeface="ＭＳ Ｐゴシック" pitchFamily="-111" charset="-128"/>
              </a:rPr>
              <a:t>2</a:t>
            </a:r>
          </a:p>
          <a:p>
            <a:pPr lvl="1" eaLnBrk="1" fontAlgn="auto" hangingPunct="1">
              <a:lnSpc>
                <a:spcPct val="120000"/>
              </a:lnSpc>
              <a:spcAft>
                <a:spcPts val="0"/>
              </a:spcAft>
              <a:defRPr/>
            </a:pPr>
            <a:r>
              <a:rPr lang="en-US" sz="6900" dirty="0">
                <a:ea typeface="ＭＳ Ｐゴシック" pitchFamily="-111" charset="-128"/>
                <a:cs typeface="ＭＳ Ｐゴシック" pitchFamily="-111" charset="-128"/>
              </a:rPr>
              <a:t>broke 500-year temperature records</a:t>
            </a:r>
          </a:p>
          <a:p>
            <a:pPr lvl="1" eaLnBrk="1" fontAlgn="auto" hangingPunct="1">
              <a:lnSpc>
                <a:spcPct val="120000"/>
              </a:lnSpc>
              <a:spcAft>
                <a:spcPts val="0"/>
              </a:spcAft>
              <a:defRPr/>
            </a:pPr>
            <a:r>
              <a:rPr lang="en-US" sz="6900" dirty="0">
                <a:ea typeface="ＭＳ Ｐゴシック" pitchFamily="-111" charset="-128"/>
                <a:cs typeface="ＭＳ Ｐゴシック" pitchFamily="-111" charset="-128"/>
              </a:rPr>
              <a:t>55,000 excess deaths in Russia alone</a:t>
            </a:r>
          </a:p>
          <a:p>
            <a:pPr eaLnBrk="1" fontAlgn="auto" hangingPunct="1">
              <a:spcAft>
                <a:spcPts val="0"/>
              </a:spcAft>
              <a:defRPr/>
            </a:pPr>
            <a:r>
              <a:rPr lang="en-US" sz="7200" u="sng" dirty="0">
                <a:solidFill>
                  <a:srgbClr val="FF6600"/>
                </a:solidFill>
                <a:ea typeface="ＭＳ Ｐゴシック" pitchFamily="-111" charset="-128"/>
                <a:cs typeface="ＭＳ Ｐゴシック" pitchFamily="-111" charset="-128"/>
              </a:rPr>
              <a:t>2017 San Francisco’s hottest day ever recorded (9/1, 106 degrees F)</a:t>
            </a:r>
            <a:r>
              <a:rPr lang="en-US" sz="7200" u="sng" baseline="30000" dirty="0">
                <a:solidFill>
                  <a:srgbClr val="FF6600"/>
                </a:solidFill>
                <a:ea typeface="ＭＳ Ｐゴシック" pitchFamily="-111" charset="-128"/>
                <a:cs typeface="ＭＳ Ｐゴシック" pitchFamily="-111" charset="-128"/>
              </a:rPr>
              <a:t>3</a:t>
            </a:r>
            <a:endParaRPr lang="en-US" sz="7200" baseline="30000" dirty="0">
              <a:solidFill>
                <a:srgbClr val="FF6600"/>
              </a:solidFill>
              <a:ea typeface="ＭＳ Ｐゴシック" pitchFamily="-111" charset="-128"/>
              <a:cs typeface="ＭＳ Ｐゴシック" pitchFamily="-111" charset="-128"/>
            </a:endParaRPr>
          </a:p>
          <a:p>
            <a:pPr lvl="1" eaLnBrk="1" fontAlgn="auto" hangingPunct="1">
              <a:spcAft>
                <a:spcPts val="0"/>
              </a:spcAft>
              <a:defRPr/>
            </a:pPr>
            <a:r>
              <a:rPr lang="en-US" sz="6900" dirty="0">
                <a:ea typeface="ＭＳ Ｐゴシック" pitchFamily="-111" charset="-128"/>
                <a:cs typeface="ＭＳ Ｐゴシック" pitchFamily="-111" charset="-128"/>
              </a:rPr>
              <a:t>Moffitt hospital no air conditioning!</a:t>
            </a:r>
          </a:p>
          <a:p>
            <a:pPr eaLnBrk="1" fontAlgn="auto" hangingPunct="1">
              <a:spcAft>
                <a:spcPts val="0"/>
              </a:spcAft>
              <a:buFont typeface="Wingdings 2" pitchFamily="18" charset="2"/>
              <a:buChar char="Ü"/>
              <a:defRPr/>
            </a:pPr>
            <a:endParaRPr lang="en-US" sz="1725" dirty="0">
              <a:latin typeface="Corbel" pitchFamily="-111" charset="0"/>
              <a:ea typeface="ＭＳ Ｐゴシック" pitchFamily="-111" charset="-128"/>
              <a:cs typeface="ＭＳ Ｐゴシック" pitchFamily="-111" charset="-128"/>
            </a:endParaRPr>
          </a:p>
        </p:txBody>
      </p:sp>
      <p:pic>
        <p:nvPicPr>
          <p:cNvPr id="57348" name="Picture 5">
            <a:extLst>
              <a:ext uri="{FF2B5EF4-FFF2-40B4-BE49-F238E27FC236}">
                <a16:creationId xmlns:a16="http://schemas.microsoft.com/office/drawing/2014/main" xmlns="" id="{1F7D6C8D-178B-EE4D-9FAD-5A1C98EA80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084" y="-56411"/>
            <a:ext cx="3633856" cy="2388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Box 12">
            <a:extLst>
              <a:ext uri="{FF2B5EF4-FFF2-40B4-BE49-F238E27FC236}">
                <a16:creationId xmlns:a16="http://schemas.microsoft.com/office/drawing/2014/main" xmlns="" id="{2CF85618-8E0C-D042-A1E3-7B116006DBA6}"/>
              </a:ext>
            </a:extLst>
          </p:cNvPr>
          <p:cNvSpPr txBox="1">
            <a:spLocks noChangeArrowheads="1"/>
          </p:cNvSpPr>
          <p:nvPr/>
        </p:nvSpPr>
        <p:spPr bwMode="auto">
          <a:xfrm>
            <a:off x="4972051" y="1943101"/>
            <a:ext cx="88939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450">
                <a:latin typeface="Times New Roman" panose="02020603050405020304" pitchFamily="18" charset="0"/>
              </a:rPr>
              <a:t>NASA</a:t>
            </a:r>
          </a:p>
        </p:txBody>
      </p:sp>
      <p:sp>
        <p:nvSpPr>
          <p:cNvPr id="57350" name="TextBox 13">
            <a:extLst>
              <a:ext uri="{FF2B5EF4-FFF2-40B4-BE49-F238E27FC236}">
                <a16:creationId xmlns:a16="http://schemas.microsoft.com/office/drawing/2014/main" xmlns="" id="{8A1920B0-5EAD-2247-8797-3898F6426B43}"/>
              </a:ext>
            </a:extLst>
          </p:cNvPr>
          <p:cNvSpPr txBox="1">
            <a:spLocks noChangeArrowheads="1"/>
          </p:cNvSpPr>
          <p:nvPr/>
        </p:nvSpPr>
        <p:spPr bwMode="auto">
          <a:xfrm>
            <a:off x="6953250" y="4948408"/>
            <a:ext cx="40243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450" dirty="0">
                <a:latin typeface="Times New Roman" panose="02020603050405020304" pitchFamily="18" charset="0"/>
              </a:rPr>
              <a:t>NASA</a:t>
            </a:r>
          </a:p>
        </p:txBody>
      </p:sp>
      <p:sp>
        <p:nvSpPr>
          <p:cNvPr id="57352" name="TextBox 1">
            <a:extLst>
              <a:ext uri="{FF2B5EF4-FFF2-40B4-BE49-F238E27FC236}">
                <a16:creationId xmlns:a16="http://schemas.microsoft.com/office/drawing/2014/main" xmlns="" id="{D6242699-2F4A-DE41-8398-6A3F325670E2}"/>
              </a:ext>
            </a:extLst>
          </p:cNvPr>
          <p:cNvSpPr txBox="1">
            <a:spLocks noChangeArrowheads="1"/>
          </p:cNvSpPr>
          <p:nvPr/>
        </p:nvSpPr>
        <p:spPr bwMode="auto">
          <a:xfrm>
            <a:off x="891143" y="3437662"/>
            <a:ext cx="429178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350" dirty="0"/>
              <a:t>1. </a:t>
            </a:r>
            <a:r>
              <a:rPr lang="en-US" altLang="en-US" sz="1350" dirty="0" err="1"/>
              <a:t>Robine</a:t>
            </a:r>
            <a:r>
              <a:rPr lang="en-US" altLang="en-US" sz="1350" dirty="0"/>
              <a:t> JM et al.  2003 Heatwave project.</a:t>
            </a:r>
          </a:p>
          <a:p>
            <a:r>
              <a:rPr lang="en-US" altLang="en-US" sz="1350" dirty="0"/>
              <a:t>2. </a:t>
            </a:r>
            <a:r>
              <a:rPr lang="en-US" altLang="en-US" sz="1350" dirty="0" err="1"/>
              <a:t>Barriopedro</a:t>
            </a:r>
            <a:r>
              <a:rPr lang="en-US" altLang="en-US" sz="1350" dirty="0"/>
              <a:t> et al. Science 2011;332:220; http://</a:t>
            </a:r>
            <a:r>
              <a:rPr lang="en-US" altLang="en-US" sz="1350" dirty="0" err="1"/>
              <a:t>www.reuters.com</a:t>
            </a:r>
            <a:r>
              <a:rPr lang="en-US" altLang="en-US" sz="1350" dirty="0"/>
              <a:t>/article/us-russia-heat-deaths-idUSTRE69O4LB20101025</a:t>
            </a:r>
          </a:p>
          <a:p>
            <a:r>
              <a:rPr lang="en-US" altLang="en-US" sz="1350" dirty="0"/>
              <a:t>3. </a:t>
            </a:r>
            <a:r>
              <a:rPr lang="en-US" altLang="en-US" sz="1350" dirty="0" err="1"/>
              <a:t>www.washingtonpost.com</a:t>
            </a:r>
            <a:r>
              <a:rPr lang="en-US" altLang="en-US" sz="1350" dirty="0"/>
              <a:t>/news/capital-weather-gang/wp/2017/09/01/san-francisco-smashes-all-time-record-high-temperature-hits-106-degrees/</a:t>
            </a:r>
          </a:p>
          <a:p>
            <a:endParaRPr lang="en-US" altLang="en-US" sz="1350" dirty="0"/>
          </a:p>
        </p:txBody>
      </p:sp>
      <p:pic>
        <p:nvPicPr>
          <p:cNvPr id="2" name="Picture 1">
            <a:extLst>
              <a:ext uri="{FF2B5EF4-FFF2-40B4-BE49-F238E27FC236}">
                <a16:creationId xmlns:a16="http://schemas.microsoft.com/office/drawing/2014/main" xmlns="" id="{6A2717B0-923B-A541-A777-C798C99A53C1}"/>
              </a:ext>
            </a:extLst>
          </p:cNvPr>
          <p:cNvPicPr>
            <a:picLocks noChangeAspect="1"/>
          </p:cNvPicPr>
          <p:nvPr/>
        </p:nvPicPr>
        <p:blipFill>
          <a:blip r:embed="rId4"/>
          <a:stretch>
            <a:fillRect/>
          </a:stretch>
        </p:blipFill>
        <p:spPr>
          <a:xfrm>
            <a:off x="5294671" y="2343150"/>
            <a:ext cx="3736269" cy="279908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xmlns="" id="{6C4A5398-3E06-904C-863C-B4D4A0B47BEE}"/>
              </a:ext>
            </a:extLst>
          </p:cNvPr>
          <p:cNvSpPr>
            <a:spLocks noGrp="1"/>
          </p:cNvSpPr>
          <p:nvPr>
            <p:ph type="title"/>
          </p:nvPr>
        </p:nvSpPr>
        <p:spPr>
          <a:xfrm>
            <a:off x="990600" y="493478"/>
            <a:ext cx="5029200" cy="622697"/>
          </a:xfrm>
          <a:ln>
            <a:miter lim="800000"/>
            <a:headEnd/>
            <a:tailEnd/>
          </a:ln>
          <a:extLst>
            <a:ext uri="{FAA26D3D-D897-4be2-8F04-BA451C77F1D7}">
              <ma14:placeholderFlag xmlns:ma14="http://schemas.microsoft.com/office/mac/drawingml/2011/main" xmlns="" val="1"/>
            </a:ext>
          </a:extLst>
        </p:spPr>
        <p:txBody>
          <a:bodyPr rtlCol="0">
            <a:normAutofit/>
          </a:bodyPr>
          <a:lstStyle/>
          <a:p>
            <a:pPr eaLnBrk="1" fontAlgn="auto" hangingPunct="1">
              <a:spcAft>
                <a:spcPts val="0"/>
              </a:spcAft>
              <a:defRPr/>
            </a:pPr>
            <a:r>
              <a:rPr lang="en-US" sz="2700" b="1" dirty="0">
                <a:latin typeface="Corbel"/>
                <a:ea typeface="+mj-ea"/>
                <a:cs typeface="+mj-cs"/>
              </a:rPr>
              <a:t>Increase in Wildfires</a:t>
            </a:r>
            <a:endParaRPr lang="en-US" sz="2700" b="1" dirty="0">
              <a:gradFill flip="none" rotWithShape="1">
                <a:gsLst>
                  <a:gs pos="0">
                    <a:srgbClr val="FF0000"/>
                  </a:gs>
                  <a:gs pos="100000">
                    <a:srgbClr val="FFFFFF"/>
                  </a:gs>
                </a:gsLst>
                <a:path path="circle">
                  <a:fillToRect l="100000" t="100000"/>
                </a:path>
                <a:tileRect r="-100000" b="-100000"/>
              </a:gradFill>
              <a:latin typeface="Corbel"/>
              <a:ea typeface="+mj-ea"/>
              <a:cs typeface="+mj-cs"/>
            </a:endParaRPr>
          </a:p>
        </p:txBody>
      </p:sp>
      <p:sp>
        <p:nvSpPr>
          <p:cNvPr id="61442" name="Content Placeholder 2">
            <a:extLst>
              <a:ext uri="{FF2B5EF4-FFF2-40B4-BE49-F238E27FC236}">
                <a16:creationId xmlns:a16="http://schemas.microsoft.com/office/drawing/2014/main" xmlns="" id="{20CF1D52-FCDC-824A-AB17-351CA7A07EB3}"/>
              </a:ext>
            </a:extLst>
          </p:cNvPr>
          <p:cNvSpPr>
            <a:spLocks noGrp="1"/>
          </p:cNvSpPr>
          <p:nvPr>
            <p:ph idx="1"/>
          </p:nvPr>
        </p:nvSpPr>
        <p:spPr>
          <a:xfrm>
            <a:off x="838200" y="1627135"/>
            <a:ext cx="4010025" cy="2849615"/>
          </a:xfrm>
        </p:spPr>
        <p:txBody>
          <a:bodyPr/>
          <a:lstStyle/>
          <a:p>
            <a:pPr eaLnBrk="1" hangingPunct="1"/>
            <a:r>
              <a:rPr lang="en-US" altLang="en-US" sz="1950" dirty="0">
                <a:ea typeface="ＭＳ Ｐゴシック" panose="020B0600070205080204" pitchFamily="34" charset="-128"/>
              </a:rPr>
              <a:t>Increased particulate  pollutants and ozone</a:t>
            </a:r>
          </a:p>
          <a:p>
            <a:pPr eaLnBrk="1" hangingPunct="1"/>
            <a:r>
              <a:rPr lang="en-US" altLang="en-US" sz="1950" dirty="0">
                <a:ea typeface="ＭＳ Ｐゴシック" panose="020B0600070205080204" pitchFamily="34" charset="-128"/>
              </a:rPr>
              <a:t>Most vulnerable: elderly, children, people with respiratory illnesses</a:t>
            </a:r>
          </a:p>
          <a:p>
            <a:pPr eaLnBrk="1" hangingPunct="1"/>
            <a:r>
              <a:rPr lang="en-US" altLang="en-US" sz="1950" dirty="0">
                <a:ea typeface="ＭＳ Ｐゴシック" panose="020B0600070205080204" pitchFamily="34" charset="-128"/>
              </a:rPr>
              <a:t>2018 California wildfires worst ever recorded</a:t>
            </a:r>
          </a:p>
          <a:p>
            <a:pPr lvl="1" eaLnBrk="1" hangingPunct="1"/>
            <a:r>
              <a:rPr lang="en-US" altLang="en-US" sz="1650" dirty="0">
                <a:ea typeface="ＭＳ Ｐゴシック" panose="020B0600070205080204" pitchFamily="34" charset="-128"/>
              </a:rPr>
              <a:t>101 DEATHS</a:t>
            </a:r>
          </a:p>
          <a:p>
            <a:pPr lvl="1" eaLnBrk="1" hangingPunct="1"/>
            <a:r>
              <a:rPr lang="en-US" altLang="en-US" sz="1650" dirty="0">
                <a:ea typeface="ＭＳ Ｐゴシック" panose="020B0600070205080204" pitchFamily="34" charset="-128"/>
              </a:rPr>
              <a:t>Record poor air quality</a:t>
            </a:r>
          </a:p>
          <a:p>
            <a:pPr eaLnBrk="1" hangingPunct="1">
              <a:buFont typeface="Monotype Sorts" pitchFamily="2" charset="2"/>
              <a:buNone/>
            </a:pPr>
            <a:endParaRPr lang="en-US" altLang="en-US" dirty="0">
              <a:latin typeface="Corbel" panose="020B0503020204020204" pitchFamily="34" charset="0"/>
              <a:ea typeface="ＭＳ Ｐゴシック" panose="020B0600070205080204" pitchFamily="34" charset="-128"/>
            </a:endParaRPr>
          </a:p>
        </p:txBody>
      </p:sp>
      <p:sp>
        <p:nvSpPr>
          <p:cNvPr id="61444" name="TextBox 5">
            <a:extLst>
              <a:ext uri="{FF2B5EF4-FFF2-40B4-BE49-F238E27FC236}">
                <a16:creationId xmlns:a16="http://schemas.microsoft.com/office/drawing/2014/main" xmlns="" id="{19CD28CF-19CA-3E45-A00C-A53FFBF713E5}"/>
              </a:ext>
            </a:extLst>
          </p:cNvPr>
          <p:cNvSpPr txBox="1">
            <a:spLocks noChangeArrowheads="1"/>
          </p:cNvSpPr>
          <p:nvPr/>
        </p:nvSpPr>
        <p:spPr bwMode="auto">
          <a:xfrm>
            <a:off x="4082653" y="4987710"/>
            <a:ext cx="2832497"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525" dirty="0">
                <a:latin typeface="Times New Roman" panose="02020603050405020304" pitchFamily="18" charset="0"/>
              </a:rPr>
              <a:t>Photos: FEMA, Florida Division of Forestry</a:t>
            </a:r>
          </a:p>
        </p:txBody>
      </p:sp>
      <p:pic>
        <p:nvPicPr>
          <p:cNvPr id="61447" name="Picture 10">
            <a:extLst>
              <a:ext uri="{FF2B5EF4-FFF2-40B4-BE49-F238E27FC236}">
                <a16:creationId xmlns:a16="http://schemas.microsoft.com/office/drawing/2014/main" xmlns="" id="{5D9D7273-9315-C74E-A9AE-778A48FB4C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89326" y="-11231"/>
            <a:ext cx="3562945" cy="236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xmlns="" id="{6D22D380-BA0C-B540-8684-7BA4EBE8405C}"/>
              </a:ext>
            </a:extLst>
          </p:cNvPr>
          <p:cNvPicPr>
            <a:picLocks noChangeAspect="1"/>
          </p:cNvPicPr>
          <p:nvPr/>
        </p:nvPicPr>
        <p:blipFill>
          <a:blip r:embed="rId4"/>
          <a:stretch>
            <a:fillRect/>
          </a:stretch>
        </p:blipFill>
        <p:spPr>
          <a:xfrm>
            <a:off x="5470442" y="2380664"/>
            <a:ext cx="3528532" cy="2354167"/>
          </a:xfrm>
          <a:prstGeom prst="rect">
            <a:avLst/>
          </a:prstGeom>
        </p:spPr>
      </p:pic>
      <p:sp>
        <p:nvSpPr>
          <p:cNvPr id="3" name="TextBox 2">
            <a:extLst>
              <a:ext uri="{FF2B5EF4-FFF2-40B4-BE49-F238E27FC236}">
                <a16:creationId xmlns:a16="http://schemas.microsoft.com/office/drawing/2014/main" xmlns="" id="{D06CF876-66BD-4643-A00D-B18822C85EFC}"/>
              </a:ext>
            </a:extLst>
          </p:cNvPr>
          <p:cNvSpPr txBox="1"/>
          <p:nvPr/>
        </p:nvSpPr>
        <p:spPr>
          <a:xfrm>
            <a:off x="5856953" y="4782157"/>
            <a:ext cx="2800350" cy="369332"/>
          </a:xfrm>
          <a:prstGeom prst="rect">
            <a:avLst/>
          </a:prstGeom>
          <a:noFill/>
        </p:spPr>
        <p:txBody>
          <a:bodyPr wrap="square" rtlCol="0">
            <a:spAutoFit/>
          </a:bodyPr>
          <a:lstStyle/>
          <a:p>
            <a:r>
              <a:rPr lang="en-US" sz="1800" dirty="0"/>
              <a:t>Santa Rosa, 2017</a:t>
            </a:r>
          </a:p>
        </p:txBody>
      </p:sp>
    </p:spTree>
    <p:extLst>
      <p:ext uri="{BB962C8B-B14F-4D97-AF65-F5344CB8AC3E}">
        <p14:creationId xmlns:p14="http://schemas.microsoft.com/office/powerpoint/2010/main" val="19749330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a:extLst>
              <a:ext uri="{FF2B5EF4-FFF2-40B4-BE49-F238E27FC236}">
                <a16:creationId xmlns:a16="http://schemas.microsoft.com/office/drawing/2014/main" xmlns="" id="{9318645D-1ADB-1A46-92F8-58D90C5D008A}"/>
              </a:ext>
            </a:extLst>
          </p:cNvPr>
          <p:cNvSpPr>
            <a:spLocks noGrp="1"/>
          </p:cNvSpPr>
          <p:nvPr>
            <p:ph type="title"/>
          </p:nvPr>
        </p:nvSpPr>
        <p:spPr>
          <a:xfrm>
            <a:off x="1524000" y="590550"/>
            <a:ext cx="5314950" cy="628650"/>
          </a:xfrm>
        </p:spPr>
        <p:txBody>
          <a:bodyPr/>
          <a:lstStyle/>
          <a:p>
            <a:pPr eaLnBrk="1" hangingPunct="1"/>
            <a:r>
              <a:rPr lang="en-US" altLang="en-US" sz="3000" b="1" dirty="0">
                <a:solidFill>
                  <a:srgbClr val="404040"/>
                </a:solidFill>
                <a:latin typeface="Times" pitchFamily="2" charset="0"/>
                <a:ea typeface="ＭＳ Ｐゴシック" panose="020B0600070205080204" pitchFamily="34" charset="-128"/>
              </a:rPr>
              <a:t>Global </a:t>
            </a:r>
            <a:r>
              <a:rPr lang="en-US" altLang="en-US" sz="3000" b="1" dirty="0" smtClean="0">
                <a:solidFill>
                  <a:srgbClr val="404040"/>
                </a:solidFill>
                <a:latin typeface="Times" pitchFamily="2" charset="0"/>
                <a:ea typeface="ＭＳ Ｐゴシック" panose="020B0600070205080204" pitchFamily="34" charset="-128"/>
              </a:rPr>
              <a:t>Warming </a:t>
            </a:r>
            <a:r>
              <a:rPr lang="en-US" altLang="en-US" sz="3000" b="1" dirty="0">
                <a:solidFill>
                  <a:srgbClr val="404040"/>
                </a:solidFill>
                <a:latin typeface="Times" pitchFamily="2" charset="0"/>
                <a:ea typeface="ＭＳ Ｐゴシック" panose="020B0600070205080204" pitchFamily="34" charset="-128"/>
              </a:rPr>
              <a:t>M</a:t>
            </a:r>
            <a:r>
              <a:rPr lang="en-US" altLang="en-US" sz="3000" b="1" dirty="0" smtClean="0">
                <a:solidFill>
                  <a:srgbClr val="404040"/>
                </a:solidFill>
                <a:latin typeface="Times" pitchFamily="2" charset="0"/>
                <a:ea typeface="ＭＳ Ｐゴシック" panose="020B0600070205080204" pitchFamily="34" charset="-128"/>
              </a:rPr>
              <a:t>ade </a:t>
            </a:r>
            <a:r>
              <a:rPr lang="en-US" altLang="en-US" sz="3000" b="1" dirty="0">
                <a:solidFill>
                  <a:srgbClr val="404040"/>
                </a:solidFill>
                <a:latin typeface="Times" pitchFamily="2" charset="0"/>
                <a:ea typeface="ＭＳ Ｐゴシック" panose="020B0600070205080204" pitchFamily="34" charset="-128"/>
              </a:rPr>
              <a:t>S</a:t>
            </a:r>
            <a:r>
              <a:rPr lang="en-US" altLang="en-US" sz="3000" b="1" dirty="0" smtClean="0">
                <a:solidFill>
                  <a:srgbClr val="404040"/>
                </a:solidFill>
                <a:latin typeface="Times" pitchFamily="2" charset="0"/>
                <a:ea typeface="ＭＳ Ｐゴシック" panose="020B0600070205080204" pitchFamily="34" charset="-128"/>
              </a:rPr>
              <a:t>imple</a:t>
            </a:r>
            <a:endParaRPr lang="en-US" altLang="en-US" sz="3000" b="1" dirty="0">
              <a:solidFill>
                <a:srgbClr val="404040"/>
              </a:solidFill>
              <a:ea typeface="ＭＳ Ｐゴシック" panose="020B0600070205080204" pitchFamily="34" charset="-128"/>
            </a:endParaRPr>
          </a:p>
        </p:txBody>
      </p:sp>
      <p:sp>
        <p:nvSpPr>
          <p:cNvPr id="4" name="Content Placeholder 3">
            <a:extLst>
              <a:ext uri="{FF2B5EF4-FFF2-40B4-BE49-F238E27FC236}">
                <a16:creationId xmlns:a16="http://schemas.microsoft.com/office/drawing/2014/main" xmlns="" id="{EC6219EE-C3C5-E34B-9A17-7A0E53629ACF}"/>
              </a:ext>
            </a:extLst>
          </p:cNvPr>
          <p:cNvSpPr>
            <a:spLocks noGrp="1"/>
          </p:cNvSpPr>
          <p:nvPr>
            <p:ph idx="1"/>
          </p:nvPr>
        </p:nvSpPr>
        <p:spPr>
          <a:xfrm>
            <a:off x="1828800" y="1371600"/>
            <a:ext cx="5543550" cy="3771900"/>
          </a:xfrm>
        </p:spPr>
        <p:txBody>
          <a:bodyPr/>
          <a:lstStyle/>
          <a:p>
            <a:pPr>
              <a:buFont typeface="Monotype Sorts" charset="2"/>
              <a:buChar char="n"/>
              <a:defRPr/>
            </a:pPr>
            <a:r>
              <a:rPr lang="en-US" sz="3300" dirty="0">
                <a:solidFill>
                  <a:srgbClr val="FF0000"/>
                </a:solidFill>
                <a:latin typeface="+mj-lt"/>
              </a:rPr>
              <a:t>It’s real </a:t>
            </a:r>
          </a:p>
          <a:p>
            <a:pPr>
              <a:buFont typeface="Monotype Sorts" charset="2"/>
              <a:buChar char="n"/>
              <a:defRPr/>
            </a:pPr>
            <a:r>
              <a:rPr lang="en-US" sz="3300" dirty="0">
                <a:solidFill>
                  <a:schemeClr val="tx2"/>
                </a:solidFill>
                <a:latin typeface="+mj-lt"/>
              </a:rPr>
              <a:t>We’re causing it (unequally)</a:t>
            </a:r>
          </a:p>
          <a:p>
            <a:pPr>
              <a:buFont typeface="Monotype Sorts" charset="2"/>
              <a:buChar char="n"/>
              <a:defRPr/>
            </a:pPr>
            <a:r>
              <a:rPr lang="en-US" sz="3300" dirty="0">
                <a:solidFill>
                  <a:schemeClr val="tx2"/>
                </a:solidFill>
                <a:latin typeface="+mj-lt"/>
              </a:rPr>
              <a:t>It’s bad for us (unequally)</a:t>
            </a:r>
          </a:p>
          <a:p>
            <a:pPr>
              <a:buFont typeface="Monotype Sorts" charset="2"/>
              <a:buChar char="n"/>
              <a:defRPr/>
            </a:pPr>
            <a:r>
              <a:rPr lang="en-US" sz="3300" dirty="0">
                <a:solidFill>
                  <a:schemeClr val="tx2"/>
                </a:solidFill>
                <a:latin typeface="+mj-lt"/>
              </a:rPr>
              <a:t>There are things we can do</a:t>
            </a:r>
          </a:p>
          <a:p>
            <a:pPr>
              <a:buFont typeface="Monotype Sorts" charset="2"/>
              <a:buChar char="n"/>
              <a:defRPr/>
            </a:pPr>
            <a:r>
              <a:rPr lang="en-US" sz="3300" dirty="0">
                <a:solidFill>
                  <a:schemeClr val="tx2"/>
                </a:solidFill>
                <a:latin typeface="+mj-lt"/>
              </a:rPr>
              <a:t>There are “co-benefits” to doing them</a:t>
            </a:r>
            <a:r>
              <a:rPr lang="en-US" dirty="0"/>
              <a:t> </a:t>
            </a:r>
          </a:p>
        </p:txBody>
      </p:sp>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xmlns="" id="{6D3C4337-D75B-1848-A7D1-A61B03A3CBFD}"/>
              </a:ext>
            </a:extLst>
          </p:cNvPr>
          <p:cNvSpPr>
            <a:spLocks noGrp="1"/>
          </p:cNvSpPr>
          <p:nvPr>
            <p:ph type="title"/>
          </p:nvPr>
        </p:nvSpPr>
        <p:spPr>
          <a:xfrm>
            <a:off x="1828800" y="285750"/>
            <a:ext cx="4400550" cy="628650"/>
          </a:xfrm>
        </p:spPr>
        <p:txBody>
          <a:bodyPr/>
          <a:lstStyle/>
          <a:p>
            <a:pPr eaLnBrk="1" hangingPunct="1"/>
            <a:r>
              <a:rPr lang="en-US" altLang="en-US" sz="2700" b="1" dirty="0">
                <a:latin typeface="Corbel" panose="020B0503020204020204" pitchFamily="34" charset="0"/>
                <a:ea typeface="ＭＳ Ｐゴシック" panose="020B0600070205080204" pitchFamily="34" charset="-128"/>
              </a:rPr>
              <a:t>Infectious Diseases</a:t>
            </a:r>
          </a:p>
        </p:txBody>
      </p:sp>
      <p:sp>
        <p:nvSpPr>
          <p:cNvPr id="63490" name="Content Placeholder 2">
            <a:extLst>
              <a:ext uri="{FF2B5EF4-FFF2-40B4-BE49-F238E27FC236}">
                <a16:creationId xmlns:a16="http://schemas.microsoft.com/office/drawing/2014/main" xmlns="" id="{ED08DD4D-DB26-2A46-A371-52A20FC96398}"/>
              </a:ext>
            </a:extLst>
          </p:cNvPr>
          <p:cNvSpPr>
            <a:spLocks noGrp="1"/>
          </p:cNvSpPr>
          <p:nvPr>
            <p:ph idx="1"/>
          </p:nvPr>
        </p:nvSpPr>
        <p:spPr>
          <a:xfrm>
            <a:off x="685800" y="1085850"/>
            <a:ext cx="4800600" cy="4057650"/>
          </a:xfrm>
        </p:spPr>
        <p:txBody>
          <a:bodyPr/>
          <a:lstStyle/>
          <a:p>
            <a:pPr eaLnBrk="1" hangingPunct="1"/>
            <a:r>
              <a:rPr lang="en-US" altLang="en-US" sz="2100" dirty="0">
                <a:ea typeface="ＭＳ Ｐゴシック" panose="020B0600070205080204" pitchFamily="34" charset="-128"/>
              </a:rPr>
              <a:t>Increased geographical range and risk of vector-borne diseases</a:t>
            </a:r>
          </a:p>
          <a:p>
            <a:pPr eaLnBrk="1" hangingPunct="1"/>
            <a:r>
              <a:rPr lang="en-US" altLang="en-US" sz="2100" dirty="0">
                <a:ea typeface="ＭＳ Ｐゴシック" panose="020B0600070205080204" pitchFamily="34" charset="-128"/>
              </a:rPr>
              <a:t>We are now seeing Aedes (non-native) mosquitoes in California. (Mnemonic: CD YZ)</a:t>
            </a:r>
          </a:p>
          <a:p>
            <a:pPr lvl="1" eaLnBrk="1" hangingPunct="1"/>
            <a:r>
              <a:rPr lang="en-US" altLang="en-US" sz="1800" dirty="0" err="1">
                <a:ea typeface="ＭＳ Ｐゴシック" panose="020B0600070205080204" pitchFamily="34" charset="-128"/>
              </a:rPr>
              <a:t>Chicungunya</a:t>
            </a:r>
            <a:endParaRPr lang="en-US" altLang="en-US" sz="1800" dirty="0">
              <a:ea typeface="ＭＳ Ｐゴシック" panose="020B0600070205080204" pitchFamily="34" charset="-128"/>
            </a:endParaRPr>
          </a:p>
          <a:p>
            <a:pPr lvl="1" eaLnBrk="1" hangingPunct="1"/>
            <a:r>
              <a:rPr lang="en-US" altLang="en-US" sz="1800" dirty="0">
                <a:ea typeface="ＭＳ Ｐゴシック" panose="020B0600070205080204" pitchFamily="34" charset="-128"/>
              </a:rPr>
              <a:t>Dengue</a:t>
            </a:r>
          </a:p>
          <a:p>
            <a:pPr lvl="1" eaLnBrk="1" hangingPunct="1"/>
            <a:r>
              <a:rPr lang="en-US" altLang="en-US" sz="1800" dirty="0">
                <a:ea typeface="ＭＳ Ｐゴシック" panose="020B0600070205080204" pitchFamily="34" charset="-128"/>
              </a:rPr>
              <a:t>Yellow Fever</a:t>
            </a:r>
          </a:p>
          <a:p>
            <a:pPr lvl="1" eaLnBrk="1" hangingPunct="1"/>
            <a:r>
              <a:rPr lang="en-US" altLang="en-US" sz="1800" dirty="0">
                <a:ea typeface="ＭＳ Ｐゴシック" panose="020B0600070205080204" pitchFamily="34" charset="-128"/>
              </a:rPr>
              <a:t>Zika</a:t>
            </a:r>
          </a:p>
          <a:p>
            <a:pPr eaLnBrk="1" hangingPunct="1"/>
            <a:r>
              <a:rPr lang="en-US" altLang="en-US" sz="2100" dirty="0">
                <a:ea typeface="ＭＳ Ｐゴシック" panose="020B0600070205080204" pitchFamily="34" charset="-128"/>
              </a:rPr>
              <a:t>Waterborne illnesses due to flooding, societal disruption (e.g., cholera)</a:t>
            </a:r>
            <a:endParaRPr lang="en-US" altLang="en-US" sz="1950" dirty="0">
              <a:latin typeface="Corbel" panose="020B0503020204020204" pitchFamily="34" charset="0"/>
              <a:ea typeface="ＭＳ Ｐゴシック" panose="020B0600070205080204" pitchFamily="34" charset="-128"/>
            </a:endParaRPr>
          </a:p>
          <a:p>
            <a:pPr eaLnBrk="1" hangingPunct="1"/>
            <a:endParaRPr lang="en-US" altLang="en-US" dirty="0">
              <a:latin typeface="Corbel" panose="020B0503020204020204" pitchFamily="34" charset="0"/>
              <a:ea typeface="ＭＳ Ｐゴシック" panose="020B0600070205080204" pitchFamily="34" charset="-128"/>
            </a:endParaRPr>
          </a:p>
        </p:txBody>
      </p:sp>
      <p:pic>
        <p:nvPicPr>
          <p:cNvPr id="9" name="Picture 8" descr="A insect on the ground&#10;&#10;Description automatically generated">
            <a:extLst>
              <a:ext uri="{FF2B5EF4-FFF2-40B4-BE49-F238E27FC236}">
                <a16:creationId xmlns:a16="http://schemas.microsoft.com/office/drawing/2014/main" xmlns="" id="{4B441783-EE5B-E741-9F41-B359EA547D73}"/>
              </a:ext>
            </a:extLst>
          </p:cNvPr>
          <p:cNvPicPr>
            <a:picLocks noChangeAspect="1"/>
          </p:cNvPicPr>
          <p:nvPr/>
        </p:nvPicPr>
        <p:blipFill>
          <a:blip r:embed="rId3"/>
          <a:stretch>
            <a:fillRect/>
          </a:stretch>
        </p:blipFill>
        <p:spPr>
          <a:xfrm>
            <a:off x="5943600" y="1352550"/>
            <a:ext cx="2936787" cy="2362199"/>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xmlns="" id="{8596F079-8DAF-CF4E-AEA2-EF7E893CD82A}"/>
              </a:ext>
            </a:extLst>
          </p:cNvPr>
          <p:cNvSpPr>
            <a:spLocks noGrp="1"/>
          </p:cNvSpPr>
          <p:nvPr>
            <p:ph type="title"/>
          </p:nvPr>
        </p:nvSpPr>
        <p:spPr>
          <a:xfrm>
            <a:off x="1371600" y="418624"/>
            <a:ext cx="6115050" cy="476250"/>
          </a:xfrm>
        </p:spPr>
        <p:txBody>
          <a:bodyPr/>
          <a:lstStyle/>
          <a:p>
            <a:pPr eaLnBrk="1" hangingPunct="1"/>
            <a:r>
              <a:rPr lang="en-US" altLang="en-US" sz="2700" b="1" dirty="0">
                <a:latin typeface="Corbel" panose="020B0503020204020204" pitchFamily="34" charset="0"/>
                <a:ea typeface="ＭＳ Ｐゴシック" panose="020B0600070205080204" pitchFamily="34" charset="-128"/>
              </a:rPr>
              <a:t>More Droughts</a:t>
            </a:r>
          </a:p>
        </p:txBody>
      </p:sp>
      <p:sp>
        <p:nvSpPr>
          <p:cNvPr id="65538" name="Content Placeholder 11">
            <a:extLst>
              <a:ext uri="{FF2B5EF4-FFF2-40B4-BE49-F238E27FC236}">
                <a16:creationId xmlns:a16="http://schemas.microsoft.com/office/drawing/2014/main" xmlns="" id="{E01E9F2C-AAB5-ED48-A4BB-A8BD35AA0281}"/>
              </a:ext>
            </a:extLst>
          </p:cNvPr>
          <p:cNvSpPr>
            <a:spLocks noGrp="1"/>
          </p:cNvSpPr>
          <p:nvPr>
            <p:ph idx="1"/>
          </p:nvPr>
        </p:nvSpPr>
        <p:spPr>
          <a:xfrm>
            <a:off x="609600" y="1200150"/>
            <a:ext cx="3943350" cy="3829050"/>
          </a:xfrm>
        </p:spPr>
        <p:txBody>
          <a:bodyPr/>
          <a:lstStyle/>
          <a:p>
            <a:pPr eaLnBrk="1" hangingPunct="1"/>
            <a:r>
              <a:rPr lang="en-US" altLang="en-US" dirty="0">
                <a:latin typeface="Corbel" panose="020B0503020204020204" pitchFamily="34" charset="0"/>
                <a:ea typeface="ＭＳ Ｐゴシック" panose="020B0600070205080204" pitchFamily="34" charset="-128"/>
              </a:rPr>
              <a:t>Loss of summer arctic cooling of Northern Hemisphere</a:t>
            </a:r>
          </a:p>
          <a:p>
            <a:pPr eaLnBrk="1" hangingPunct="1"/>
            <a:r>
              <a:rPr lang="en-US" altLang="en-US" dirty="0">
                <a:latin typeface="Corbel" panose="020B0503020204020204" pitchFamily="34" charset="0"/>
                <a:ea typeface="ＭＳ Ｐゴシック" panose="020B0600070205080204" pitchFamily="34" charset="-128"/>
              </a:rPr>
              <a:t>Lower crop yields, food insecurity, malnutrition, disease, population displacement, armed conflict </a:t>
            </a:r>
          </a:p>
          <a:p>
            <a:endParaRPr lang="en-US" altLang="en-US" dirty="0">
              <a:latin typeface="Corbel" panose="020B0503020204020204" pitchFamily="34" charset="0"/>
              <a:ea typeface="ＭＳ Ｐゴシック" panose="020B0600070205080204" pitchFamily="34" charset="-128"/>
            </a:endParaRPr>
          </a:p>
        </p:txBody>
      </p:sp>
      <p:pic>
        <p:nvPicPr>
          <p:cNvPr id="65540" name="Picture 10">
            <a:extLst>
              <a:ext uri="{FF2B5EF4-FFF2-40B4-BE49-F238E27FC236}">
                <a16:creationId xmlns:a16="http://schemas.microsoft.com/office/drawing/2014/main" xmlns="" id="{56104046-0B79-4E43-8AF9-EDC1188DC6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14900" y="18050"/>
            <a:ext cx="3619500" cy="275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11">
            <a:extLst>
              <a:ext uri="{FF2B5EF4-FFF2-40B4-BE49-F238E27FC236}">
                <a16:creationId xmlns:a16="http://schemas.microsoft.com/office/drawing/2014/main" xmlns="" id="{69A24A38-F0E3-2242-B80C-ECAADC10F55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43475" y="2954542"/>
            <a:ext cx="3857447" cy="2170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TextBox 12">
            <a:extLst>
              <a:ext uri="{FF2B5EF4-FFF2-40B4-BE49-F238E27FC236}">
                <a16:creationId xmlns:a16="http://schemas.microsoft.com/office/drawing/2014/main" xmlns="" id="{B19CFC89-8885-E942-BC82-68394622A7A2}"/>
              </a:ext>
            </a:extLst>
          </p:cNvPr>
          <p:cNvSpPr txBox="1">
            <a:spLocks noChangeArrowheads="1"/>
          </p:cNvSpPr>
          <p:nvPr/>
        </p:nvSpPr>
        <p:spPr bwMode="auto">
          <a:xfrm>
            <a:off x="5781675" y="4762500"/>
            <a:ext cx="1190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xmlns="" id="{D03C7EEA-6CC5-7A42-8603-4265682F09E7}"/>
              </a:ext>
            </a:extLst>
          </p:cNvPr>
          <p:cNvSpPr>
            <a:spLocks noChangeArrowheads="1"/>
          </p:cNvSpPr>
          <p:nvPr/>
        </p:nvSpPr>
        <p:spPr bwMode="auto">
          <a:xfrm>
            <a:off x="1143000" y="1"/>
            <a:ext cx="685800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3000" dirty="0"/>
              <a:t>Without Water, Revolution</a:t>
            </a:r>
          </a:p>
          <a:p>
            <a:r>
              <a:rPr lang="en-US" altLang="en-US" sz="1800" dirty="0"/>
              <a:t>By THOMAS L. FRIEDMAN</a:t>
            </a:r>
          </a:p>
          <a:p>
            <a:r>
              <a:rPr lang="en-US" altLang="en-US" sz="1800" dirty="0"/>
              <a:t>NYT: May 18, 2013</a:t>
            </a:r>
          </a:p>
          <a:p>
            <a:r>
              <a:rPr lang="en-US" altLang="en-US" sz="1800" dirty="0"/>
              <a:t>TEL ABYAD, Syria — </a:t>
            </a:r>
            <a:r>
              <a:rPr lang="ja-JP" altLang="en-US" sz="1800"/>
              <a:t>“</a:t>
            </a:r>
            <a:r>
              <a:rPr lang="en-US" altLang="ja-JP" sz="1800" dirty="0"/>
              <a:t>…between 2006 and 2011, some 60 percent of Syria</a:t>
            </a:r>
            <a:r>
              <a:rPr lang="ja-JP" altLang="en-US" sz="1800"/>
              <a:t>’</a:t>
            </a:r>
            <a:r>
              <a:rPr lang="en-US" altLang="ja-JP" sz="1800" dirty="0"/>
              <a:t>s land mass was ravaged by the drought and, with the water table already too low and river irrigation shrunken, it wiped out the livelihoods of 800,000 Syrian farmers and herders…</a:t>
            </a:r>
            <a:r>
              <a:rPr lang="ja-JP" altLang="en-US" sz="1800"/>
              <a:t>”</a:t>
            </a:r>
            <a:endParaRPr lang="en-US" altLang="en-US" sz="1800" dirty="0"/>
          </a:p>
        </p:txBody>
      </p:sp>
      <p:sp>
        <p:nvSpPr>
          <p:cNvPr id="67587" name="Rectangle 3">
            <a:extLst>
              <a:ext uri="{FF2B5EF4-FFF2-40B4-BE49-F238E27FC236}">
                <a16:creationId xmlns:a16="http://schemas.microsoft.com/office/drawing/2014/main" xmlns="" id="{8C092742-C150-D346-AD6A-22F6487ECE52}"/>
              </a:ext>
            </a:extLst>
          </p:cNvPr>
          <p:cNvSpPr>
            <a:spLocks noChangeArrowheads="1"/>
          </p:cNvSpPr>
          <p:nvPr/>
        </p:nvSpPr>
        <p:spPr bwMode="auto">
          <a:xfrm>
            <a:off x="1143000" y="2724150"/>
            <a:ext cx="342900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dirty="0"/>
              <a:t>Satellites Reveal Depletion of a Vital Middle East Water Supply</a:t>
            </a:r>
          </a:p>
          <a:p>
            <a:r>
              <a:rPr lang="en-US" altLang="en-US" sz="1800" dirty="0"/>
              <a:t>By ANDREW C. REVKIN</a:t>
            </a:r>
          </a:p>
          <a:p>
            <a:r>
              <a:rPr lang="en-US" altLang="en-US" sz="1800" dirty="0"/>
              <a:t>NYT: February 12, 2013</a:t>
            </a:r>
          </a:p>
        </p:txBody>
      </p:sp>
      <p:pic>
        <p:nvPicPr>
          <p:cNvPr id="67588" name="Picture 4">
            <a:extLst>
              <a:ext uri="{FF2B5EF4-FFF2-40B4-BE49-F238E27FC236}">
                <a16:creationId xmlns:a16="http://schemas.microsoft.com/office/drawing/2014/main" xmlns="" id="{B83C8C89-DB32-0E44-96A8-8BD29C6C95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343149"/>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30087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xmlns="" id="{AC24D13B-8A56-444C-8163-2904DE870F05}"/>
              </a:ext>
            </a:extLst>
          </p:cNvPr>
          <p:cNvSpPr>
            <a:spLocks noGrp="1"/>
          </p:cNvSpPr>
          <p:nvPr>
            <p:ph type="title"/>
          </p:nvPr>
        </p:nvSpPr>
        <p:spPr>
          <a:xfrm>
            <a:off x="2000251" y="1"/>
            <a:ext cx="5688806" cy="594122"/>
          </a:xfrm>
        </p:spPr>
        <p:txBody>
          <a:bodyPr/>
          <a:lstStyle/>
          <a:p>
            <a:pPr eaLnBrk="1" hangingPunct="1"/>
            <a:r>
              <a:rPr lang="en-US" altLang="en-US" sz="2700">
                <a:latin typeface="Corbel" panose="020B0503020204020204" pitchFamily="34" charset="0"/>
                <a:ea typeface="ＭＳ Ｐゴシック" panose="020B0600070205080204" pitchFamily="34" charset="-128"/>
              </a:rPr>
              <a:t>Increased Storms and Flooding</a:t>
            </a:r>
          </a:p>
        </p:txBody>
      </p:sp>
      <p:sp>
        <p:nvSpPr>
          <p:cNvPr id="69634" name="Content Placeholder 4">
            <a:extLst>
              <a:ext uri="{FF2B5EF4-FFF2-40B4-BE49-F238E27FC236}">
                <a16:creationId xmlns:a16="http://schemas.microsoft.com/office/drawing/2014/main" xmlns="" id="{8470D620-18AD-E146-ADAA-2C48717F63CC}"/>
              </a:ext>
            </a:extLst>
          </p:cNvPr>
          <p:cNvSpPr>
            <a:spLocks noGrp="1"/>
          </p:cNvSpPr>
          <p:nvPr>
            <p:ph idx="1"/>
          </p:nvPr>
        </p:nvSpPr>
        <p:spPr>
          <a:xfrm>
            <a:off x="948680" y="2408828"/>
            <a:ext cx="7619999" cy="2552700"/>
          </a:xfrm>
        </p:spPr>
        <p:txBody>
          <a:bodyPr/>
          <a:lstStyle/>
          <a:p>
            <a:pPr eaLnBrk="1" hangingPunct="1">
              <a:spcBef>
                <a:spcPts val="0"/>
              </a:spcBef>
            </a:pPr>
            <a:r>
              <a:rPr lang="en-US" altLang="en-US" sz="2100" dirty="0">
                <a:latin typeface="Corbel" panose="020B0503020204020204" pitchFamily="34" charset="0"/>
                <a:ea typeface="ＭＳ Ｐゴシック" panose="020B0600070205080204" pitchFamily="34" charset="-128"/>
              </a:rPr>
              <a:t>Direct injuries and deaths</a:t>
            </a:r>
          </a:p>
          <a:p>
            <a:pPr eaLnBrk="1" hangingPunct="1">
              <a:spcBef>
                <a:spcPts val="0"/>
              </a:spcBef>
            </a:pPr>
            <a:r>
              <a:rPr lang="en-US" altLang="en-US" sz="2100" dirty="0">
                <a:latin typeface="Corbel" panose="020B0503020204020204" pitchFamily="34" charset="0"/>
                <a:ea typeface="ＭＳ Ｐゴシック" panose="020B0600070205080204" pitchFamily="34" charset="-128"/>
              </a:rPr>
              <a:t>Contaminated water supplies</a:t>
            </a:r>
          </a:p>
          <a:p>
            <a:pPr eaLnBrk="1" hangingPunct="1">
              <a:spcBef>
                <a:spcPts val="0"/>
              </a:spcBef>
            </a:pPr>
            <a:r>
              <a:rPr lang="en-US" altLang="en-US" sz="2100" dirty="0">
                <a:latin typeface="Corbel" panose="020B0503020204020204" pitchFamily="34" charset="0"/>
                <a:ea typeface="ＭＳ Ｐゴシック" panose="020B0600070205080204" pitchFamily="34" charset="-128"/>
              </a:rPr>
              <a:t>Increased risk of infectious diseases</a:t>
            </a:r>
          </a:p>
          <a:p>
            <a:pPr eaLnBrk="1" hangingPunct="1">
              <a:spcBef>
                <a:spcPts val="0"/>
              </a:spcBef>
            </a:pPr>
            <a:r>
              <a:rPr lang="en-US" altLang="en-US" sz="2100" dirty="0">
                <a:latin typeface="Corbel" panose="020B0503020204020204" pitchFamily="34" charset="0"/>
                <a:ea typeface="ＭＳ Ｐゴシック" panose="020B0600070205080204" pitchFamily="34" charset="-128"/>
              </a:rPr>
              <a:t>Long term psychological effects</a:t>
            </a:r>
          </a:p>
          <a:p>
            <a:pPr eaLnBrk="1" hangingPunct="1">
              <a:spcBef>
                <a:spcPts val="0"/>
              </a:spcBef>
            </a:pPr>
            <a:r>
              <a:rPr lang="en-US" altLang="en-US" sz="2100" dirty="0">
                <a:latin typeface="Corbel" panose="020B0503020204020204" pitchFamily="34" charset="0"/>
                <a:ea typeface="ＭＳ Ｐゴシック" panose="020B0600070205080204" pitchFamily="34" charset="-128"/>
              </a:rPr>
              <a:t>Financial losses, poverty: 2017 U.S. Hurricane damage*:</a:t>
            </a:r>
          </a:p>
          <a:p>
            <a:pPr lvl="1" eaLnBrk="1" hangingPunct="1">
              <a:spcBef>
                <a:spcPts val="0"/>
              </a:spcBef>
            </a:pPr>
            <a:r>
              <a:rPr lang="en-US" altLang="en-US" sz="1800" dirty="0">
                <a:latin typeface="Corbel" panose="020B0503020204020204" pitchFamily="34" charset="0"/>
                <a:ea typeface="ＭＳ Ｐゴシック" panose="020B0600070205080204" pitchFamily="34" charset="-128"/>
              </a:rPr>
              <a:t>Harvey: 	$180 billion</a:t>
            </a:r>
          </a:p>
          <a:p>
            <a:pPr lvl="1" eaLnBrk="1" hangingPunct="1">
              <a:spcBef>
                <a:spcPts val="0"/>
              </a:spcBef>
            </a:pPr>
            <a:r>
              <a:rPr lang="en-US" altLang="en-US" sz="1800" dirty="0">
                <a:latin typeface="Corbel" panose="020B0503020204020204" pitchFamily="34" charset="0"/>
                <a:ea typeface="ＭＳ Ｐゴシック" panose="020B0600070205080204" pitchFamily="34" charset="-128"/>
              </a:rPr>
              <a:t>Irma: 	$ 175 billion</a:t>
            </a:r>
          </a:p>
          <a:p>
            <a:pPr lvl="1" eaLnBrk="1" hangingPunct="1">
              <a:spcBef>
                <a:spcPts val="0"/>
              </a:spcBef>
            </a:pPr>
            <a:r>
              <a:rPr lang="en-US" altLang="en-US" sz="1800" dirty="0">
                <a:latin typeface="Corbel" panose="020B0503020204020204" pitchFamily="34" charset="0"/>
                <a:ea typeface="ＭＳ Ｐゴシック" panose="020B0600070205080204" pitchFamily="34" charset="-128"/>
              </a:rPr>
              <a:t>Maria:	$   50 billion</a:t>
            </a:r>
          </a:p>
        </p:txBody>
      </p:sp>
      <p:pic>
        <p:nvPicPr>
          <p:cNvPr id="69636" name="Picture 11">
            <a:extLst>
              <a:ext uri="{FF2B5EF4-FFF2-40B4-BE49-F238E27FC236}">
                <a16:creationId xmlns:a16="http://schemas.microsoft.com/office/drawing/2014/main" xmlns="" id="{7A374453-E02E-8B4C-BF8F-5F55F5348E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514350"/>
            <a:ext cx="2484835" cy="1656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11">
            <a:extLst>
              <a:ext uri="{FF2B5EF4-FFF2-40B4-BE49-F238E27FC236}">
                <a16:creationId xmlns:a16="http://schemas.microsoft.com/office/drawing/2014/main" xmlns="" id="{97F66767-DC9F-2847-AFCD-1E8E82D0C00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51635" y="542151"/>
            <a:ext cx="2314808" cy="152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1">
            <a:extLst>
              <a:ext uri="{FF2B5EF4-FFF2-40B4-BE49-F238E27FC236}">
                <a16:creationId xmlns:a16="http://schemas.microsoft.com/office/drawing/2014/main" xmlns="" id="{02DC248C-8F93-4148-8998-09B08D6177D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65723" y="524797"/>
            <a:ext cx="3200400" cy="213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A63E99F7-AB66-F049-B963-ECEF99FA8A32}"/>
              </a:ext>
            </a:extLst>
          </p:cNvPr>
          <p:cNvSpPr txBox="1"/>
          <p:nvPr/>
        </p:nvSpPr>
        <p:spPr>
          <a:xfrm>
            <a:off x="914399" y="4743450"/>
            <a:ext cx="7772399" cy="276999"/>
          </a:xfrm>
          <a:prstGeom prst="rect">
            <a:avLst/>
          </a:prstGeom>
          <a:noFill/>
        </p:spPr>
        <p:txBody>
          <a:bodyPr wrap="square" rtlCol="0">
            <a:spAutoFit/>
          </a:bodyPr>
          <a:lstStyle/>
          <a:p>
            <a:r>
              <a:rPr lang="en-US" sz="1200" dirty="0"/>
              <a:t>*https://</a:t>
            </a:r>
            <a:r>
              <a:rPr lang="en-US" sz="1200" dirty="0" err="1"/>
              <a:t>www.cnn.com</a:t>
            </a:r>
            <a:r>
              <a:rPr lang="en-US" sz="1200" dirty="0"/>
              <a:t>/2017/10/10/weather/hurricane-</a:t>
            </a:r>
            <a:r>
              <a:rPr lang="en-US" sz="1200" dirty="0" err="1"/>
              <a:t>nate</a:t>
            </a:r>
            <a:r>
              <a:rPr lang="en-US" sz="1200" dirty="0"/>
              <a:t>-</a:t>
            </a:r>
            <a:r>
              <a:rPr lang="en-US" sz="1200" dirty="0" err="1"/>
              <a:t>maria</a:t>
            </a:r>
            <a:r>
              <a:rPr lang="en-US" sz="1200" dirty="0"/>
              <a:t>-</a:t>
            </a:r>
            <a:r>
              <a:rPr lang="en-US" sz="1200" dirty="0" err="1"/>
              <a:t>irma</a:t>
            </a:r>
            <a:r>
              <a:rPr lang="en-US" sz="1200" dirty="0"/>
              <a:t>-</a:t>
            </a:r>
            <a:r>
              <a:rPr lang="en-US" sz="1200" dirty="0" err="1"/>
              <a:t>harvey</a:t>
            </a:r>
            <a:r>
              <a:rPr lang="en-US" sz="1200" dirty="0"/>
              <a:t>-impact-look-back-</a:t>
            </a:r>
            <a:r>
              <a:rPr lang="en-US" sz="1200" dirty="0" err="1"/>
              <a:t>trnd</a:t>
            </a:r>
            <a:r>
              <a:rPr lang="en-US" sz="1200" dirty="0"/>
              <a:t>/</a:t>
            </a:r>
            <a:r>
              <a:rPr lang="en-US" sz="1200" dirty="0" err="1"/>
              <a:t>index.html</a:t>
            </a:r>
            <a:endParaRPr lang="en-US" sz="12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xmlns="" id="{3DE98C63-AAE7-294C-92A0-013285AC2D0A}"/>
              </a:ext>
            </a:extLst>
          </p:cNvPr>
          <p:cNvSpPr>
            <a:spLocks noGrp="1"/>
          </p:cNvSpPr>
          <p:nvPr>
            <p:ph type="title"/>
          </p:nvPr>
        </p:nvSpPr>
        <p:spPr>
          <a:xfrm>
            <a:off x="838200" y="438150"/>
            <a:ext cx="8001000" cy="571500"/>
          </a:xfrm>
        </p:spPr>
        <p:txBody>
          <a:bodyPr/>
          <a:lstStyle/>
          <a:p>
            <a:r>
              <a:rPr lang="en-US" altLang="en-US" b="1" dirty="0">
                <a:ea typeface="ＭＳ Ｐゴシック" panose="020B0600070205080204" pitchFamily="34" charset="-128"/>
              </a:rPr>
              <a:t>Respiratory </a:t>
            </a:r>
            <a:r>
              <a:rPr lang="en-US" altLang="en-US" b="1" dirty="0" smtClean="0">
                <a:ea typeface="ＭＳ Ｐゴシック" panose="020B0600070205080204" pitchFamily="34" charset="-128"/>
              </a:rPr>
              <a:t>Disease</a:t>
            </a:r>
            <a:r>
              <a:rPr lang="en-US" altLang="en-US" b="1" dirty="0">
                <a:ea typeface="ＭＳ Ｐゴシック" panose="020B0600070205080204" pitchFamily="34" charset="-128"/>
              </a:rPr>
              <a:t>, </a:t>
            </a:r>
            <a:r>
              <a:rPr lang="en-US" altLang="en-US" b="1" dirty="0" smtClean="0">
                <a:ea typeface="ＭＳ Ｐゴシック" panose="020B0600070205080204" pitchFamily="34" charset="-128"/>
              </a:rPr>
              <a:t>Asthma &amp; </a:t>
            </a:r>
            <a:r>
              <a:rPr lang="en-US" altLang="en-US" b="1" dirty="0">
                <a:ea typeface="ＭＳ Ｐゴシック" panose="020B0600070205080204" pitchFamily="34" charset="-128"/>
              </a:rPr>
              <a:t>A</a:t>
            </a:r>
            <a:r>
              <a:rPr lang="en-US" altLang="en-US" b="1" dirty="0" smtClean="0">
                <a:ea typeface="ＭＳ Ｐゴシック" panose="020B0600070205080204" pitchFamily="34" charset="-128"/>
              </a:rPr>
              <a:t>llergies</a:t>
            </a:r>
            <a:endParaRPr lang="en-US" altLang="en-US" b="1" dirty="0">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xmlns="" id="{298A81D0-972A-8149-93B2-DD2C7790C446}"/>
              </a:ext>
            </a:extLst>
          </p:cNvPr>
          <p:cNvSpPr>
            <a:spLocks noGrp="1"/>
          </p:cNvSpPr>
          <p:nvPr>
            <p:ph idx="1"/>
          </p:nvPr>
        </p:nvSpPr>
        <p:spPr>
          <a:xfrm>
            <a:off x="762000" y="1428750"/>
            <a:ext cx="7772400" cy="3300874"/>
          </a:xfrm>
        </p:spPr>
        <p:txBody>
          <a:bodyPr/>
          <a:lstStyle/>
          <a:p>
            <a:pPr>
              <a:buFont typeface="Monotype Sorts" charset="0"/>
              <a:buChar char="n"/>
              <a:defRPr/>
            </a:pPr>
            <a:r>
              <a:rPr lang="en-US" sz="2100" dirty="0"/>
              <a:t>Longer pollen season with higher counts</a:t>
            </a:r>
          </a:p>
          <a:p>
            <a:pPr>
              <a:buFont typeface="Monotype Sorts" charset="0"/>
              <a:buChar char="n"/>
              <a:defRPr/>
            </a:pPr>
            <a:r>
              <a:rPr lang="en-US" sz="2100" dirty="0"/>
              <a:t>Mold and mildew in houses after flooding</a:t>
            </a:r>
          </a:p>
          <a:p>
            <a:pPr>
              <a:buFont typeface="Monotype Sorts" charset="0"/>
              <a:buChar char="n"/>
              <a:defRPr/>
            </a:pPr>
            <a:r>
              <a:rPr lang="en-US" sz="2100" dirty="0"/>
              <a:t>Smoke from fires → low air quality</a:t>
            </a:r>
          </a:p>
          <a:p>
            <a:pPr>
              <a:buFont typeface="Monotype Sorts" charset="0"/>
              <a:buChar char="n"/>
              <a:defRPr/>
            </a:pPr>
            <a:r>
              <a:rPr lang="en-US" sz="2100" dirty="0"/>
              <a:t>Higher temperatures → higher ozone levels → increased respiratory mortality</a:t>
            </a:r>
          </a:p>
          <a:p>
            <a:pPr marL="0" indent="0">
              <a:buNone/>
              <a:defRPr/>
            </a:pPr>
            <a:r>
              <a:rPr lang="en-US" sz="1500" dirty="0"/>
              <a:t/>
            </a:r>
            <a:br>
              <a:rPr lang="en-US" sz="1500" dirty="0"/>
            </a:br>
            <a:r>
              <a:rPr lang="en-US" sz="1500" dirty="0"/>
              <a:t/>
            </a:r>
            <a:br>
              <a:rPr lang="en-US" sz="1500" dirty="0"/>
            </a:br>
            <a:r>
              <a:rPr lang="en-US" sz="1500" dirty="0"/>
              <a:t>Crowley RA. Climate Change and Health: A Position Paper of the American College of Physicians. Annals of Internal Medicine 2016;164:608-10</a:t>
            </a:r>
          </a:p>
          <a:p>
            <a:pPr marL="0" indent="0">
              <a:buNone/>
              <a:defRPr/>
            </a:pPr>
            <a:r>
              <a:rPr lang="en-US" sz="1500" dirty="0" err="1"/>
              <a:t>Jerrett</a:t>
            </a:r>
            <a:r>
              <a:rPr lang="en-US" sz="1500" dirty="0"/>
              <a:t> et al. Long-Term Ozone Exposure and Mortality NEJM 2009;360:1085-90</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xmlns="" id="{5FF41271-D8DD-7E48-988F-A9F02C6BF5E4}"/>
              </a:ext>
            </a:extLst>
          </p:cNvPr>
          <p:cNvSpPr>
            <a:spLocks noGrp="1"/>
          </p:cNvSpPr>
          <p:nvPr>
            <p:ph type="title"/>
          </p:nvPr>
        </p:nvSpPr>
        <p:spPr>
          <a:xfrm>
            <a:off x="2000250" y="666750"/>
            <a:ext cx="5829300" cy="514350"/>
          </a:xfrm>
        </p:spPr>
        <p:txBody>
          <a:bodyPr>
            <a:normAutofit fontScale="90000"/>
          </a:bodyPr>
          <a:lstStyle/>
          <a:p>
            <a:r>
              <a:rPr lang="en-US" altLang="en-US" b="1" dirty="0">
                <a:ea typeface="ＭＳ Ｐゴシック" panose="020B0600070205080204" pitchFamily="34" charset="-128"/>
              </a:rPr>
              <a:t>Psychological </a:t>
            </a:r>
            <a:r>
              <a:rPr lang="en-US" altLang="en-US" b="1" dirty="0" smtClean="0">
                <a:ea typeface="ＭＳ Ｐゴシック" panose="020B0600070205080204" pitchFamily="34" charset="-128"/>
              </a:rPr>
              <a:t>Effects</a:t>
            </a:r>
            <a:endParaRPr lang="en-US" altLang="en-US" b="1" dirty="0">
              <a:ea typeface="ＭＳ Ｐゴシック" panose="020B0600070205080204" pitchFamily="34" charset="-128"/>
            </a:endParaRPr>
          </a:p>
        </p:txBody>
      </p:sp>
      <p:sp>
        <p:nvSpPr>
          <p:cNvPr id="75778" name="Content Placeholder 2">
            <a:extLst>
              <a:ext uri="{FF2B5EF4-FFF2-40B4-BE49-F238E27FC236}">
                <a16:creationId xmlns:a16="http://schemas.microsoft.com/office/drawing/2014/main" xmlns="" id="{287D5D6C-ACE4-774E-906E-A31351F50672}"/>
              </a:ext>
            </a:extLst>
          </p:cNvPr>
          <p:cNvSpPr>
            <a:spLocks noGrp="1"/>
          </p:cNvSpPr>
          <p:nvPr>
            <p:ph idx="1"/>
          </p:nvPr>
        </p:nvSpPr>
        <p:spPr>
          <a:xfrm>
            <a:off x="1295400" y="1733550"/>
            <a:ext cx="7239000" cy="4152900"/>
          </a:xfrm>
        </p:spPr>
        <p:txBody>
          <a:bodyPr/>
          <a:lstStyle/>
          <a:p>
            <a:r>
              <a:rPr lang="en-US" altLang="en-US" dirty="0">
                <a:ea typeface="ＭＳ Ｐゴシック" panose="020B0600070205080204" pitchFamily="34" charset="-128"/>
              </a:rPr>
              <a:t>Post-traumatic stress disorder (e.g., after natural disasters)</a:t>
            </a:r>
          </a:p>
          <a:p>
            <a:r>
              <a:rPr lang="en-US" altLang="en-US" dirty="0">
                <a:ea typeface="ＭＳ Ｐゴシック" panose="020B0600070205080204" pitchFamily="34" charset="-128"/>
              </a:rPr>
              <a:t>Depression</a:t>
            </a:r>
          </a:p>
          <a:p>
            <a:r>
              <a:rPr lang="en-US" altLang="en-US" dirty="0">
                <a:ea typeface="ＭＳ Ｐゴシック" panose="020B0600070205080204" pitchFamily="34" charset="-128"/>
              </a:rPr>
              <a:t>"Eco-anxiety"</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xmlns="" id="{AED64D9A-3A06-634B-8641-B4D7BDE9988A}"/>
              </a:ext>
            </a:extLst>
          </p:cNvPr>
          <p:cNvSpPr>
            <a:spLocks noGrp="1"/>
          </p:cNvSpPr>
          <p:nvPr>
            <p:ph type="title"/>
          </p:nvPr>
        </p:nvSpPr>
        <p:spPr>
          <a:xfrm>
            <a:off x="1524000" y="361950"/>
            <a:ext cx="4414838" cy="476250"/>
          </a:xfrm>
        </p:spPr>
        <p:txBody>
          <a:bodyPr/>
          <a:lstStyle/>
          <a:p>
            <a:pPr eaLnBrk="1" hangingPunct="1"/>
            <a:r>
              <a:rPr lang="en-US" altLang="en-US" sz="2700" b="1" dirty="0">
                <a:latin typeface="Corbel" panose="020B0503020204020204" pitchFamily="34" charset="0"/>
                <a:ea typeface="ＭＳ Ｐゴシック" panose="020B0600070205080204" pitchFamily="34" charset="-128"/>
              </a:rPr>
              <a:t>Sea Level Rise</a:t>
            </a:r>
          </a:p>
        </p:txBody>
      </p:sp>
      <p:sp>
        <p:nvSpPr>
          <p:cNvPr id="69634" name="Content Placeholder 11">
            <a:extLst>
              <a:ext uri="{FF2B5EF4-FFF2-40B4-BE49-F238E27FC236}">
                <a16:creationId xmlns:a16="http://schemas.microsoft.com/office/drawing/2014/main" xmlns="" id="{8DEE3CD5-A8A1-094B-A49D-6CF998489CFD}"/>
              </a:ext>
            </a:extLst>
          </p:cNvPr>
          <p:cNvSpPr>
            <a:spLocks noGrp="1"/>
          </p:cNvSpPr>
          <p:nvPr>
            <p:ph idx="1"/>
          </p:nvPr>
        </p:nvSpPr>
        <p:spPr>
          <a:xfrm>
            <a:off x="685800" y="1047750"/>
            <a:ext cx="4414838" cy="3829050"/>
          </a:xfrm>
        </p:spPr>
        <p:txBody>
          <a:bodyPr>
            <a:normAutofit lnSpcReduction="10000"/>
          </a:bodyPr>
          <a:lstStyle/>
          <a:p>
            <a:pPr eaLnBrk="1" hangingPunct="1">
              <a:buFont typeface="Monotype Sorts" charset="0"/>
              <a:buChar char="n"/>
              <a:defRPr/>
            </a:pPr>
            <a:r>
              <a:rPr lang="en-US" sz="2100" dirty="0">
                <a:latin typeface="Corbel" charset="0"/>
                <a:ea typeface="ＭＳ Ｐゴシック" charset="0"/>
                <a:cs typeface="ＭＳ Ｐゴシック" charset="0"/>
              </a:rPr>
              <a:t> More coastal flooding during storms</a:t>
            </a:r>
          </a:p>
          <a:p>
            <a:pPr eaLnBrk="1" hangingPunct="1">
              <a:buFont typeface="Monotype Sorts" charset="0"/>
              <a:buChar char="n"/>
              <a:defRPr/>
            </a:pPr>
            <a:r>
              <a:rPr lang="en-US" sz="2100" dirty="0">
                <a:latin typeface="Corbel" charset="0"/>
                <a:ea typeface="ＭＳ Ｐゴシック" charset="0"/>
                <a:cs typeface="ＭＳ Ｐゴシック" charset="0"/>
              </a:rPr>
              <a:t>Saltwater intrusion into fresh water supplies</a:t>
            </a:r>
          </a:p>
          <a:p>
            <a:pPr eaLnBrk="1" hangingPunct="1">
              <a:buFont typeface="Monotype Sorts" charset="0"/>
              <a:buChar char="n"/>
              <a:defRPr/>
            </a:pPr>
            <a:r>
              <a:rPr lang="en-US" sz="2100" dirty="0">
                <a:latin typeface="Corbel" charset="0"/>
                <a:ea typeface="ＭＳ Ｐゴシック" charset="0"/>
                <a:cs typeface="ＭＳ Ｐゴシック" charset="0"/>
              </a:rPr>
              <a:t>Population displacement, refugees, armed conflict</a:t>
            </a:r>
          </a:p>
          <a:p>
            <a:pPr eaLnBrk="1" hangingPunct="1">
              <a:buFont typeface="Monotype Sorts" charset="0"/>
              <a:buChar char="n"/>
              <a:defRPr/>
            </a:pPr>
            <a:r>
              <a:rPr lang="en-US" sz="2100" dirty="0">
                <a:latin typeface="Corbel" charset="0"/>
                <a:ea typeface="ＭＳ Ｐゴシック" charset="0"/>
                <a:cs typeface="ＭＳ Ｐゴシック" charset="0"/>
              </a:rPr>
              <a:t>Over the last 3 million years when temps were 2-3</a:t>
            </a:r>
            <a:r>
              <a:rPr lang="en-US" dirty="0">
                <a:sym typeface="Symbol" pitchFamily="2" charset="2"/>
              </a:rPr>
              <a:t></a:t>
            </a:r>
            <a:r>
              <a:rPr lang="en-US" sz="2000" dirty="0"/>
              <a:t> </a:t>
            </a:r>
            <a:r>
              <a:rPr lang="en-US" sz="2100" dirty="0">
                <a:latin typeface="Corbel" charset="0"/>
                <a:ea typeface="ＭＳ Ｐゴシック" charset="0"/>
                <a:cs typeface="ＭＳ Ｐゴシック" charset="0"/>
              </a:rPr>
              <a:t>C higher, sea levels were  6 meters higher*</a:t>
            </a:r>
          </a:p>
          <a:p>
            <a:pPr marL="0" indent="0" eaLnBrk="1" hangingPunct="1">
              <a:buNone/>
              <a:defRPr/>
            </a:pPr>
            <a:endParaRPr lang="en-US" sz="2100" dirty="0">
              <a:latin typeface="Corbel" charset="0"/>
              <a:ea typeface="ＭＳ Ｐゴシック" charset="0"/>
              <a:cs typeface="ＭＳ Ｐゴシック" charset="0"/>
            </a:endParaRPr>
          </a:p>
          <a:p>
            <a:pPr marL="0" indent="0" eaLnBrk="1" hangingPunct="1">
              <a:buNone/>
              <a:defRPr/>
            </a:pPr>
            <a:endParaRPr lang="en-US" sz="2100" dirty="0">
              <a:latin typeface="Corbel" charset="0"/>
              <a:ea typeface="ＭＳ Ｐゴシック" charset="0"/>
              <a:cs typeface="ＭＳ Ｐゴシック" charset="0"/>
            </a:endParaRPr>
          </a:p>
          <a:p>
            <a:pPr marL="0" indent="0">
              <a:buNone/>
              <a:defRPr/>
            </a:pPr>
            <a:r>
              <a:rPr lang="en-US" dirty="0">
                <a:latin typeface="Corbel" charset="0"/>
                <a:ea typeface="ＭＳ Ｐゴシック" charset="0"/>
                <a:cs typeface="ＭＳ Ｐゴシック" charset="0"/>
              </a:rPr>
              <a:t>*IPCC AR-5</a:t>
            </a:r>
          </a:p>
        </p:txBody>
      </p:sp>
      <p:pic>
        <p:nvPicPr>
          <p:cNvPr id="76804" name="Picture 7">
            <a:extLst>
              <a:ext uri="{FF2B5EF4-FFF2-40B4-BE49-F238E27FC236}">
                <a16:creationId xmlns:a16="http://schemas.microsoft.com/office/drawing/2014/main" xmlns="" id="{06BE0B84-3ADF-FA4D-A0CE-F1B3289D7D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7237" y="2571750"/>
            <a:ext cx="3137105" cy="255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10">
            <a:extLst>
              <a:ext uri="{FF2B5EF4-FFF2-40B4-BE49-F238E27FC236}">
                <a16:creationId xmlns:a16="http://schemas.microsoft.com/office/drawing/2014/main" xmlns="" id="{06EEBC06-8D06-6C43-BE2F-F3A83FEB24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74583" y="-24504"/>
            <a:ext cx="2286000" cy="263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xmlns="" id="{F39FAA23-E561-CE43-8853-9F06C2FA874F}"/>
              </a:ext>
            </a:extLst>
          </p:cNvPr>
          <p:cNvSpPr>
            <a:spLocks noGrp="1"/>
          </p:cNvSpPr>
          <p:nvPr>
            <p:ph type="title"/>
          </p:nvPr>
        </p:nvSpPr>
        <p:spPr>
          <a:xfrm>
            <a:off x="1901190" y="285750"/>
            <a:ext cx="5314950" cy="628650"/>
          </a:xfrm>
        </p:spPr>
        <p:txBody>
          <a:bodyPr/>
          <a:lstStyle/>
          <a:p>
            <a:pPr eaLnBrk="1" hangingPunct="1"/>
            <a:r>
              <a:rPr lang="en-US" altLang="en-US" sz="3000" b="1" dirty="0">
                <a:solidFill>
                  <a:srgbClr val="404040"/>
                </a:solidFill>
                <a:ea typeface="ＭＳ Ｐゴシック" panose="020B0600070205080204" pitchFamily="34" charset="-128"/>
              </a:rPr>
              <a:t>Global </a:t>
            </a:r>
            <a:r>
              <a:rPr lang="en-US" altLang="en-US" sz="3000" b="1" dirty="0" smtClean="0">
                <a:solidFill>
                  <a:srgbClr val="404040"/>
                </a:solidFill>
                <a:ea typeface="ＭＳ Ｐゴシック" panose="020B0600070205080204" pitchFamily="34" charset="-128"/>
              </a:rPr>
              <a:t>Warming </a:t>
            </a:r>
            <a:r>
              <a:rPr lang="en-US" altLang="en-US" sz="3000" b="1" dirty="0">
                <a:solidFill>
                  <a:srgbClr val="404040"/>
                </a:solidFill>
                <a:ea typeface="ＭＳ Ｐゴシック" panose="020B0600070205080204" pitchFamily="34" charset="-128"/>
              </a:rPr>
              <a:t>M</a:t>
            </a:r>
            <a:r>
              <a:rPr lang="en-US" altLang="en-US" sz="3000" b="1" dirty="0" smtClean="0">
                <a:solidFill>
                  <a:srgbClr val="404040"/>
                </a:solidFill>
                <a:ea typeface="ＭＳ Ｐゴシック" panose="020B0600070205080204" pitchFamily="34" charset="-128"/>
              </a:rPr>
              <a:t>ade </a:t>
            </a:r>
            <a:r>
              <a:rPr lang="en-US" altLang="en-US" sz="3000" b="1" dirty="0">
                <a:solidFill>
                  <a:srgbClr val="404040"/>
                </a:solidFill>
                <a:ea typeface="ＭＳ Ｐゴシック" panose="020B0600070205080204" pitchFamily="34" charset="-128"/>
              </a:rPr>
              <a:t>S</a:t>
            </a:r>
            <a:r>
              <a:rPr lang="en-US" altLang="en-US" sz="3000" b="1" dirty="0" smtClean="0">
                <a:solidFill>
                  <a:srgbClr val="404040"/>
                </a:solidFill>
                <a:ea typeface="ＭＳ Ｐゴシック" panose="020B0600070205080204" pitchFamily="34" charset="-128"/>
              </a:rPr>
              <a:t>imple</a:t>
            </a:r>
            <a:endParaRPr lang="en-US" altLang="en-US" sz="3000" b="1" dirty="0">
              <a:solidFill>
                <a:srgbClr val="404040"/>
              </a:solidFill>
              <a:ea typeface="ＭＳ Ｐゴシック" panose="020B0600070205080204" pitchFamily="34" charset="-128"/>
            </a:endParaRPr>
          </a:p>
        </p:txBody>
      </p:sp>
      <p:sp>
        <p:nvSpPr>
          <p:cNvPr id="4" name="Content Placeholder 3">
            <a:extLst>
              <a:ext uri="{FF2B5EF4-FFF2-40B4-BE49-F238E27FC236}">
                <a16:creationId xmlns:a16="http://schemas.microsoft.com/office/drawing/2014/main" xmlns="" id="{4A5C9BC7-652F-A447-913D-6E842EBBC2FE}"/>
              </a:ext>
            </a:extLst>
          </p:cNvPr>
          <p:cNvSpPr>
            <a:spLocks noGrp="1"/>
          </p:cNvSpPr>
          <p:nvPr>
            <p:ph idx="1"/>
          </p:nvPr>
        </p:nvSpPr>
        <p:spPr>
          <a:xfrm>
            <a:off x="1870710" y="1371600"/>
            <a:ext cx="5543550" cy="3771900"/>
          </a:xfrm>
        </p:spPr>
        <p:txBody>
          <a:bodyPr/>
          <a:lstStyle/>
          <a:p>
            <a:pPr>
              <a:buFont typeface="Monotype Sorts" charset="2"/>
              <a:buChar char="n"/>
              <a:defRPr/>
            </a:pPr>
            <a:r>
              <a:rPr lang="en-US" sz="3300" dirty="0">
                <a:solidFill>
                  <a:schemeClr val="tx2"/>
                </a:solidFill>
                <a:latin typeface="+mj-lt"/>
              </a:rPr>
              <a:t>It’s real </a:t>
            </a:r>
          </a:p>
          <a:p>
            <a:pPr>
              <a:buFont typeface="Monotype Sorts" charset="2"/>
              <a:buChar char="n"/>
              <a:defRPr/>
            </a:pPr>
            <a:r>
              <a:rPr lang="en-US" sz="3300" dirty="0">
                <a:solidFill>
                  <a:schemeClr val="tx2"/>
                </a:solidFill>
                <a:latin typeface="+mj-lt"/>
              </a:rPr>
              <a:t>We’re causing it (unequally)</a:t>
            </a:r>
          </a:p>
          <a:p>
            <a:pPr>
              <a:buFont typeface="Monotype Sorts" charset="2"/>
              <a:buChar char="n"/>
              <a:defRPr/>
            </a:pPr>
            <a:r>
              <a:rPr lang="en-US" sz="3300" dirty="0">
                <a:solidFill>
                  <a:schemeClr val="tx2"/>
                </a:solidFill>
                <a:latin typeface="+mj-lt"/>
              </a:rPr>
              <a:t>It’s bad for us (unequally)</a:t>
            </a:r>
          </a:p>
          <a:p>
            <a:pPr>
              <a:buFont typeface="Monotype Sorts" charset="2"/>
              <a:buChar char="n"/>
              <a:defRPr/>
            </a:pPr>
            <a:r>
              <a:rPr lang="en-US" sz="3300" dirty="0">
                <a:solidFill>
                  <a:srgbClr val="FF0000"/>
                </a:solidFill>
                <a:latin typeface="+mj-lt"/>
              </a:rPr>
              <a:t>There are things we can do</a:t>
            </a:r>
          </a:p>
          <a:p>
            <a:pPr>
              <a:buFont typeface="Monotype Sorts" charset="2"/>
              <a:buChar char="n"/>
              <a:defRPr/>
            </a:pPr>
            <a:r>
              <a:rPr lang="en-US" sz="3300" dirty="0">
                <a:solidFill>
                  <a:schemeClr val="tx2"/>
                </a:solidFill>
                <a:latin typeface="+mj-lt"/>
              </a:rPr>
              <a:t>There are “co-benefits” to doing them</a:t>
            </a:r>
            <a:r>
              <a:rPr lang="en-US" dirty="0"/>
              <a:t> </a:t>
            </a:r>
          </a:p>
        </p:txBody>
      </p:sp>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xmlns="" id="{01285669-9E27-FC4F-B2B8-6AE0BE86C087}"/>
              </a:ext>
            </a:extLst>
          </p:cNvPr>
          <p:cNvSpPr>
            <a:spLocks noGrp="1"/>
          </p:cNvSpPr>
          <p:nvPr>
            <p:ph type="title"/>
          </p:nvPr>
        </p:nvSpPr>
        <p:spPr>
          <a:xfrm>
            <a:off x="1799830" y="209550"/>
            <a:ext cx="5829300" cy="571500"/>
          </a:xfrm>
        </p:spPr>
        <p:txBody>
          <a:bodyPr/>
          <a:lstStyle/>
          <a:p>
            <a:r>
              <a:rPr lang="en-US" altLang="en-US" b="1" dirty="0">
                <a:ea typeface="ＭＳ Ｐゴシック" panose="020B0600070205080204" pitchFamily="34" charset="-128"/>
              </a:rPr>
              <a:t>Estimating </a:t>
            </a:r>
            <a:r>
              <a:rPr lang="en-US" altLang="en-US" b="1" dirty="0" smtClean="0">
                <a:ea typeface="ＭＳ Ｐゴシック" panose="020B0600070205080204" pitchFamily="34" charset="-128"/>
              </a:rPr>
              <a:t>Your </a:t>
            </a:r>
            <a:r>
              <a:rPr lang="en-US" altLang="en-US" b="1" dirty="0">
                <a:ea typeface="ＭＳ Ｐゴシック" panose="020B0600070205080204" pitchFamily="34" charset="-128"/>
              </a:rPr>
              <a:t>C</a:t>
            </a:r>
            <a:r>
              <a:rPr lang="en-US" altLang="en-US" b="1" dirty="0" smtClean="0">
                <a:ea typeface="ＭＳ Ｐゴシック" panose="020B0600070205080204" pitchFamily="34" charset="-128"/>
              </a:rPr>
              <a:t>arbon </a:t>
            </a:r>
            <a:r>
              <a:rPr lang="en-US" altLang="en-US" b="1" dirty="0">
                <a:ea typeface="ＭＳ Ｐゴシック" panose="020B0600070205080204" pitchFamily="34" charset="-128"/>
              </a:rPr>
              <a:t>F</a:t>
            </a:r>
            <a:r>
              <a:rPr lang="en-US" altLang="en-US" b="1" dirty="0" smtClean="0">
                <a:ea typeface="ＭＳ Ｐゴシック" panose="020B0600070205080204" pitchFamily="34" charset="-128"/>
              </a:rPr>
              <a:t>ootprint</a:t>
            </a:r>
            <a:endParaRPr lang="en-US" altLang="en-US" b="1" dirty="0">
              <a:ea typeface="ＭＳ Ｐゴシック" panose="020B0600070205080204" pitchFamily="34" charset="-128"/>
            </a:endParaRPr>
          </a:p>
        </p:txBody>
      </p:sp>
      <p:sp>
        <p:nvSpPr>
          <p:cNvPr id="87042" name="Content Placeholder 2">
            <a:extLst>
              <a:ext uri="{FF2B5EF4-FFF2-40B4-BE49-F238E27FC236}">
                <a16:creationId xmlns:a16="http://schemas.microsoft.com/office/drawing/2014/main" xmlns="" id="{B2699635-E6FE-9349-906F-D30EDE6A506B}"/>
              </a:ext>
            </a:extLst>
          </p:cNvPr>
          <p:cNvSpPr>
            <a:spLocks noGrp="1"/>
          </p:cNvSpPr>
          <p:nvPr>
            <p:ph idx="1"/>
          </p:nvPr>
        </p:nvSpPr>
        <p:spPr>
          <a:xfrm>
            <a:off x="857250" y="1038225"/>
            <a:ext cx="8001000" cy="2743200"/>
          </a:xfrm>
        </p:spPr>
        <p:txBody>
          <a:bodyPr/>
          <a:lstStyle/>
          <a:p>
            <a:r>
              <a:rPr lang="en-US" altLang="en-US" sz="2100" dirty="0">
                <a:ea typeface="ＭＳ Ｐゴシック" panose="020B0600070205080204" pitchFamily="34" charset="-128"/>
              </a:rPr>
              <a:t>Many online calculators</a:t>
            </a:r>
          </a:p>
          <a:p>
            <a:r>
              <a:rPr lang="en-US" altLang="en-US" sz="2100" dirty="0">
                <a:ea typeface="ＭＳ Ｐゴシック" panose="020B0600070205080204" pitchFamily="34" charset="-128"/>
              </a:rPr>
              <a:t>Best ones include food, show effects of changes you can make, and are state-specific</a:t>
            </a:r>
          </a:p>
          <a:p>
            <a:r>
              <a:rPr lang="en-US" altLang="en-US" sz="2100" dirty="0">
                <a:ea typeface="ＭＳ Ｐゴシック" panose="020B0600070205080204" pitchFamily="34" charset="-128"/>
              </a:rPr>
              <a:t>Google </a:t>
            </a:r>
            <a:r>
              <a:rPr lang="ja-JP" altLang="en-US" sz="2100" dirty="0">
                <a:ea typeface="ＭＳ Ｐゴシック" panose="020B0600070205080204" pitchFamily="34" charset="-128"/>
              </a:rPr>
              <a:t>“</a:t>
            </a:r>
            <a:r>
              <a:rPr lang="en-US" altLang="ja-JP" sz="2100" dirty="0">
                <a:ea typeface="ＭＳ Ｐゴシック" panose="020B0600070205080204" pitchFamily="34" charset="-128"/>
              </a:rPr>
              <a:t>Carbon footprint calculator</a:t>
            </a:r>
            <a:r>
              <a:rPr lang="ja-JP" altLang="en-US" sz="2100" dirty="0">
                <a:ea typeface="ＭＳ Ｐゴシック" panose="020B0600070205080204" pitchFamily="34" charset="-128"/>
              </a:rPr>
              <a:t>”</a:t>
            </a:r>
            <a:endParaRPr lang="en-US" altLang="ja-JP" sz="2100" dirty="0">
              <a:ea typeface="ＭＳ Ｐゴシック" panose="020B0600070205080204" pitchFamily="34" charset="-128"/>
            </a:endParaRPr>
          </a:p>
          <a:p>
            <a:pPr lvl="1"/>
            <a:r>
              <a:rPr lang="en-US" altLang="en-US" sz="1800" dirty="0">
                <a:ea typeface="ＭＳ Ｐゴシック" panose="020B0600070205080204" pitchFamily="34" charset="-128"/>
              </a:rPr>
              <a:t>(I recommend The Nature Conservancy site.)</a:t>
            </a:r>
          </a:p>
          <a:p>
            <a:pPr lvl="1"/>
            <a:r>
              <a:rPr lang="en-US" altLang="en-US" sz="1800" dirty="0">
                <a:ea typeface="ＭＳ Ｐゴシック" panose="020B0600070205080204" pitchFamily="34" charset="-128"/>
              </a:rPr>
              <a:t>Also Google “Footprint Network”</a:t>
            </a:r>
          </a:p>
          <a:p>
            <a:r>
              <a:rPr lang="en-US" altLang="en-US" dirty="0">
                <a:ea typeface="ＭＳ Ｐゴシック" panose="020B0600070205080204" pitchFamily="34" charset="-128"/>
              </a:rPr>
              <a:t>Per capita US carbon footprint ~21 tons</a:t>
            </a:r>
          </a:p>
        </p:txBody>
      </p:sp>
      <p:pic>
        <p:nvPicPr>
          <p:cNvPr id="87043" name="Picture 3">
            <a:extLst>
              <a:ext uri="{FF2B5EF4-FFF2-40B4-BE49-F238E27FC236}">
                <a16:creationId xmlns:a16="http://schemas.microsoft.com/office/drawing/2014/main" xmlns="" id="{ABE6FB07-156D-164C-A836-80654BC907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1296" y="3781425"/>
            <a:ext cx="6132909"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xmlns="" id="{15AD72A8-9F70-E24A-B787-2727B6209372}"/>
              </a:ext>
            </a:extLst>
          </p:cNvPr>
          <p:cNvSpPr>
            <a:spLocks noGrp="1" noChangeArrowheads="1"/>
          </p:cNvSpPr>
          <p:nvPr>
            <p:ph type="title"/>
          </p:nvPr>
        </p:nvSpPr>
        <p:spPr>
          <a:xfrm>
            <a:off x="1905000" y="438150"/>
            <a:ext cx="5829300" cy="457200"/>
          </a:xfrm>
        </p:spPr>
        <p:txBody>
          <a:bodyPr>
            <a:normAutofit fontScale="90000"/>
          </a:bodyPr>
          <a:lstStyle/>
          <a:p>
            <a:r>
              <a:rPr lang="en-US" altLang="en-US" sz="3000" b="1" dirty="0">
                <a:ea typeface="ＭＳ Ｐゴシック" panose="020B0600070205080204" pitchFamily="34" charset="-128"/>
              </a:rPr>
              <a:t>Importance of </a:t>
            </a:r>
            <a:r>
              <a:rPr lang="en-US" altLang="en-US" sz="3000" b="1" dirty="0">
                <a:ea typeface="ＭＳ Ｐゴシック" panose="020B0600070205080204" pitchFamily="34" charset="-128"/>
              </a:rPr>
              <a:t>A</a:t>
            </a:r>
            <a:r>
              <a:rPr lang="en-US" altLang="en-US" sz="3000" b="1" dirty="0" smtClean="0">
                <a:ea typeface="ＭＳ Ｐゴシック" panose="020B0600070205080204" pitchFamily="34" charset="-128"/>
              </a:rPr>
              <a:t>irplane </a:t>
            </a:r>
            <a:r>
              <a:rPr lang="en-US" altLang="en-US" sz="3000" b="1" dirty="0">
                <a:ea typeface="ＭＳ Ｐゴシック" panose="020B0600070205080204" pitchFamily="34" charset="-128"/>
              </a:rPr>
              <a:t>T</a:t>
            </a:r>
            <a:r>
              <a:rPr lang="en-US" altLang="en-US" sz="3000" b="1" dirty="0" smtClean="0">
                <a:ea typeface="ＭＳ Ｐゴシック" panose="020B0600070205080204" pitchFamily="34" charset="-128"/>
              </a:rPr>
              <a:t>ravel</a:t>
            </a:r>
            <a:endParaRPr lang="en-US" altLang="en-US" sz="3000" b="1" dirty="0">
              <a:ea typeface="ＭＳ Ｐゴシック" panose="020B0600070205080204" pitchFamily="34" charset="-128"/>
            </a:endParaRPr>
          </a:p>
        </p:txBody>
      </p:sp>
      <p:sp>
        <p:nvSpPr>
          <p:cNvPr id="89090" name="Rectangle 3">
            <a:extLst>
              <a:ext uri="{FF2B5EF4-FFF2-40B4-BE49-F238E27FC236}">
                <a16:creationId xmlns:a16="http://schemas.microsoft.com/office/drawing/2014/main" xmlns="" id="{5FF11028-BAF3-2A4E-A0EB-F1B51FE4A272}"/>
              </a:ext>
            </a:extLst>
          </p:cNvPr>
          <p:cNvSpPr>
            <a:spLocks noGrp="1" noChangeArrowheads="1"/>
          </p:cNvSpPr>
          <p:nvPr>
            <p:ph idx="1"/>
          </p:nvPr>
        </p:nvSpPr>
        <p:spPr>
          <a:xfrm>
            <a:off x="1066800" y="1123950"/>
            <a:ext cx="7924800" cy="3257550"/>
          </a:xfrm>
        </p:spPr>
        <p:txBody>
          <a:bodyPr/>
          <a:lstStyle/>
          <a:p>
            <a:r>
              <a:rPr lang="en-US" altLang="en-US" sz="2100" dirty="0">
                <a:ea typeface="ＭＳ Ｐゴシック" panose="020B0600070205080204" pitchFamily="34" charset="-128"/>
              </a:rPr>
              <a:t>1 East Coast round trip from California = 1-2 tons CO</a:t>
            </a:r>
            <a:r>
              <a:rPr lang="en-US" altLang="en-US" sz="2100" baseline="-25000" dirty="0">
                <a:ea typeface="ＭＳ Ｐゴシック" panose="020B0600070205080204" pitchFamily="34" charset="-128"/>
              </a:rPr>
              <a:t>2</a:t>
            </a:r>
          </a:p>
          <a:p>
            <a:r>
              <a:rPr lang="en-US" altLang="en-US" sz="2100" dirty="0">
                <a:ea typeface="ＭＳ Ｐゴシック" panose="020B0600070205080204" pitchFamily="34" charset="-128"/>
              </a:rPr>
              <a:t>Typical California per capita household electricity consumption ~ 3 tons CO</a:t>
            </a:r>
            <a:r>
              <a:rPr lang="en-US" altLang="en-US" sz="2100" baseline="-25000" dirty="0">
                <a:ea typeface="ＭＳ Ｐゴシック" panose="020B0600070205080204" pitchFamily="34" charset="-128"/>
              </a:rPr>
              <a:t>2</a:t>
            </a:r>
          </a:p>
          <a:p>
            <a:r>
              <a:rPr lang="en-US" altLang="en-US" sz="2100" dirty="0">
                <a:ea typeface="ＭＳ Ｐゴシック" panose="020B0600070205080204" pitchFamily="34" charset="-128"/>
              </a:rPr>
              <a:t>Reduce travel by</a:t>
            </a:r>
          </a:p>
          <a:p>
            <a:pPr lvl="1"/>
            <a:r>
              <a:rPr lang="en-US" altLang="en-US" sz="1800" dirty="0">
                <a:ea typeface="ＭＳ Ｐゴシック" panose="020B0600070205080204" pitchFamily="34" charset="-128"/>
              </a:rPr>
              <a:t>Combining trips</a:t>
            </a:r>
          </a:p>
          <a:p>
            <a:pPr lvl="1"/>
            <a:r>
              <a:rPr lang="en-US" altLang="en-US" sz="1800" dirty="0">
                <a:ea typeface="ＭＳ Ｐゴシック" panose="020B0600070205080204" pitchFamily="34" charset="-128"/>
              </a:rPr>
              <a:t>Skipping trips</a:t>
            </a:r>
          </a:p>
          <a:p>
            <a:pPr lvl="1"/>
            <a:r>
              <a:rPr lang="en-US" altLang="en-US" sz="1800" dirty="0">
                <a:ea typeface="ＭＳ Ｐゴシック" panose="020B0600070205080204" pitchFamily="34" charset="-128"/>
              </a:rPr>
              <a:t>Videoconferencing, Skype, Zoom, etc.</a:t>
            </a:r>
          </a:p>
          <a:p>
            <a:r>
              <a:rPr lang="en-US" altLang="en-US" sz="2100" dirty="0">
                <a:ea typeface="ＭＳ Ｐゴシック" panose="020B0600070205080204" pitchFamily="34" charset="-128"/>
              </a:rPr>
              <a:t>Consider offsetting your travel</a:t>
            </a:r>
          </a:p>
          <a:p>
            <a:pPr>
              <a:buFont typeface="Monotype Sorts" pitchFamily="2" charset="2"/>
              <a:buNone/>
            </a:pPr>
            <a:endParaRPr lang="en-US" altLang="en-US" sz="2100" dirty="0">
              <a:ea typeface="ＭＳ Ｐゴシック" panose="020B0600070205080204" pitchFamily="34" charset="-12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xmlns="" id="{FC1C79C2-B5E3-7540-9ADF-E34ED74F02B9}"/>
              </a:ext>
            </a:extLst>
          </p:cNvPr>
          <p:cNvSpPr>
            <a:spLocks noGrp="1"/>
          </p:cNvSpPr>
          <p:nvPr>
            <p:ph type="title"/>
          </p:nvPr>
        </p:nvSpPr>
        <p:spPr>
          <a:xfrm>
            <a:off x="990600" y="1257301"/>
            <a:ext cx="7696200" cy="2484350"/>
          </a:xfrm>
        </p:spPr>
        <p:txBody>
          <a:bodyPr/>
          <a:lstStyle/>
          <a:p>
            <a:pPr eaLnBrk="1" hangingPunct="1"/>
            <a:r>
              <a:rPr lang="ja-JP" altLang="en-US" sz="2100" b="1">
                <a:latin typeface="Corbel" panose="020B0503020204020204" pitchFamily="34" charset="0"/>
                <a:ea typeface="ＭＳ Ｐゴシック" panose="020B0600070205080204" pitchFamily="34" charset="-128"/>
              </a:rPr>
              <a:t>“</a:t>
            </a:r>
            <a:r>
              <a:rPr lang="en-US" altLang="ja-JP" sz="2100" b="1" dirty="0">
                <a:latin typeface="Corbel" panose="020B0503020204020204" pitchFamily="34" charset="0"/>
                <a:ea typeface="ＭＳ Ｐゴシック" panose="020B0600070205080204" pitchFamily="34" charset="-128"/>
              </a:rPr>
              <a:t>Climate change could be the biggest global health threat of the 21</a:t>
            </a:r>
            <a:r>
              <a:rPr lang="en-US" altLang="ja-JP" sz="2100" b="1" baseline="30000" dirty="0">
                <a:latin typeface="Corbel" panose="020B0503020204020204" pitchFamily="34" charset="0"/>
                <a:ea typeface="ＭＳ Ｐゴシック" panose="020B0600070205080204" pitchFamily="34" charset="-128"/>
              </a:rPr>
              <a:t>st</a:t>
            </a:r>
            <a:r>
              <a:rPr lang="en-US" altLang="ja-JP" sz="2100" b="1" dirty="0">
                <a:latin typeface="Corbel" panose="020B0503020204020204" pitchFamily="34" charset="0"/>
                <a:ea typeface="ＭＳ Ｐゴシック" panose="020B0600070205080204" pitchFamily="34" charset="-128"/>
              </a:rPr>
              <a:t> century… The impacts will be felt all around the world – and not just in some distant future but in our lifetimes and those of our children.</a:t>
            </a:r>
            <a:r>
              <a:rPr lang="ja-JP" altLang="en-US" sz="2100" b="1">
                <a:latin typeface="Corbel" panose="020B0503020204020204" pitchFamily="34" charset="0"/>
                <a:ea typeface="ＭＳ Ｐゴシック" panose="020B0600070205080204" pitchFamily="34" charset="-128"/>
              </a:rPr>
              <a:t>”</a:t>
            </a:r>
            <a:r>
              <a:rPr lang="en-US" altLang="ja-JP" sz="2100" b="1" dirty="0">
                <a:latin typeface="Corbel" panose="020B0503020204020204" pitchFamily="34" charset="0"/>
                <a:ea typeface="ＭＳ Ｐゴシック" panose="020B0600070205080204" pitchFamily="34" charset="-128"/>
              </a:rPr>
              <a:t> </a:t>
            </a:r>
            <a:br>
              <a:rPr lang="en-US" altLang="ja-JP" sz="2100" b="1" dirty="0">
                <a:latin typeface="Corbel" panose="020B0503020204020204" pitchFamily="34" charset="0"/>
                <a:ea typeface="ＭＳ Ｐゴシック" panose="020B0600070205080204" pitchFamily="34" charset="-128"/>
              </a:rPr>
            </a:br>
            <a:r>
              <a:rPr lang="en-US" altLang="ja-JP" sz="2100" b="1" dirty="0">
                <a:latin typeface="Corbel" panose="020B0503020204020204" pitchFamily="34" charset="0"/>
                <a:ea typeface="ＭＳ Ｐゴシック" panose="020B0600070205080204" pitchFamily="34" charset="-128"/>
              </a:rPr>
              <a:t>				--The Lancet, 11/09</a:t>
            </a:r>
            <a:r>
              <a:rPr lang="en-US" altLang="ja-JP" sz="1950" b="1" dirty="0">
                <a:latin typeface="Corbel" panose="020B0503020204020204" pitchFamily="34" charset="0"/>
                <a:ea typeface="ＭＳ Ｐゴシック" panose="020B0600070205080204" pitchFamily="34" charset="-128"/>
              </a:rPr>
              <a:t/>
            </a:r>
            <a:br>
              <a:rPr lang="en-US" altLang="ja-JP" sz="1950" b="1" dirty="0">
                <a:latin typeface="Corbel" panose="020B0503020204020204" pitchFamily="34" charset="0"/>
                <a:ea typeface="ＭＳ Ｐゴシック" panose="020B0600070205080204" pitchFamily="34" charset="-128"/>
              </a:rPr>
            </a:br>
            <a:r>
              <a:rPr lang="en-US" altLang="ja-JP" sz="1500" dirty="0">
                <a:latin typeface="Corbel" panose="020B0503020204020204" pitchFamily="34" charset="0"/>
                <a:ea typeface="ＭＳ Ｐゴシック" panose="020B0600070205080204" pitchFamily="34" charset="-128"/>
              </a:rPr>
              <a:t>Source: http://</a:t>
            </a:r>
            <a:r>
              <a:rPr lang="en-US" altLang="ja-JP" sz="1500" dirty="0" err="1">
                <a:latin typeface="Corbel" panose="020B0503020204020204" pitchFamily="34" charset="0"/>
                <a:ea typeface="ＭＳ Ｐゴシック" panose="020B0600070205080204" pitchFamily="34" charset="-128"/>
              </a:rPr>
              <a:t>www.thelancet.com</a:t>
            </a:r>
            <a:r>
              <a:rPr lang="en-US" altLang="ja-JP" sz="1500" dirty="0">
                <a:latin typeface="Corbel" panose="020B0503020204020204" pitchFamily="34" charset="0"/>
                <a:ea typeface="ＭＳ Ｐゴシック" panose="020B0600070205080204" pitchFamily="34" charset="-128"/>
              </a:rPr>
              <a:t>/climate-change</a:t>
            </a:r>
            <a:r>
              <a:rPr lang="en-US" altLang="ja-JP" sz="2100" dirty="0">
                <a:latin typeface="Corbel" panose="020B0503020204020204" pitchFamily="34" charset="0"/>
                <a:ea typeface="ＭＳ Ｐゴシック" panose="020B0600070205080204" pitchFamily="34" charset="-128"/>
              </a:rPr>
              <a:t/>
            </a:r>
            <a:br>
              <a:rPr lang="en-US" altLang="ja-JP" sz="2100" dirty="0">
                <a:latin typeface="Corbel" panose="020B0503020204020204" pitchFamily="34" charset="0"/>
                <a:ea typeface="ＭＳ Ｐゴシック" panose="020B0600070205080204" pitchFamily="34" charset="-128"/>
              </a:rPr>
            </a:br>
            <a:endParaRPr lang="en-US" altLang="en-US" sz="1950" b="1" dirty="0">
              <a:latin typeface="Corbel" panose="020B0503020204020204" pitchFamily="34" charset="0"/>
              <a:ea typeface="ＭＳ Ｐゴシック" panose="020B0600070205080204" pitchFamily="34" charset="-128"/>
            </a:endParaRPr>
          </a:p>
        </p:txBody>
      </p:sp>
      <p:pic>
        <p:nvPicPr>
          <p:cNvPr id="14339" name="Picture 5" descr="Aedes_aegypti_biting_human">
            <a:extLst>
              <a:ext uri="{FF2B5EF4-FFF2-40B4-BE49-F238E27FC236}">
                <a16:creationId xmlns:a16="http://schemas.microsoft.com/office/drawing/2014/main" xmlns="" id="{AABCB11F-5572-4841-A2F5-B447D8ADD69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808" y="3562350"/>
            <a:ext cx="2781246"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3" descr="173937750_630718d47f">
            <a:extLst>
              <a:ext uri="{FF2B5EF4-FFF2-40B4-BE49-F238E27FC236}">
                <a16:creationId xmlns:a16="http://schemas.microsoft.com/office/drawing/2014/main" xmlns="" id="{CDA4B2E4-6C35-C84F-9860-C231CA0F2F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3937" y="-45147"/>
            <a:ext cx="2302668" cy="143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Box 9">
            <a:extLst>
              <a:ext uri="{FF2B5EF4-FFF2-40B4-BE49-F238E27FC236}">
                <a16:creationId xmlns:a16="http://schemas.microsoft.com/office/drawing/2014/main" xmlns="" id="{66E277BB-E716-3248-A257-9D000C8A27B5}"/>
              </a:ext>
            </a:extLst>
          </p:cNvPr>
          <p:cNvSpPr txBox="1">
            <a:spLocks noChangeArrowheads="1"/>
          </p:cNvSpPr>
          <p:nvPr/>
        </p:nvSpPr>
        <p:spPr bwMode="auto">
          <a:xfrm>
            <a:off x="1143000" y="5000626"/>
            <a:ext cx="212407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450">
                <a:latin typeface="Times New Roman" panose="02020603050405020304" pitchFamily="18" charset="0"/>
              </a:rPr>
              <a:t> USDA, Wikimedia Commons</a:t>
            </a:r>
          </a:p>
        </p:txBody>
      </p:sp>
      <p:pic>
        <p:nvPicPr>
          <p:cNvPr id="14342" name="Picture 14">
            <a:extLst>
              <a:ext uri="{FF2B5EF4-FFF2-40B4-BE49-F238E27FC236}">
                <a16:creationId xmlns:a16="http://schemas.microsoft.com/office/drawing/2014/main" xmlns="" id="{173D88C1-D0A5-864D-A41C-73E93150137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73054" y="3493946"/>
            <a:ext cx="2781246" cy="166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Box 15">
            <a:extLst>
              <a:ext uri="{FF2B5EF4-FFF2-40B4-BE49-F238E27FC236}">
                <a16:creationId xmlns:a16="http://schemas.microsoft.com/office/drawing/2014/main" xmlns="" id="{5144C5FF-64A8-F14E-A89E-938A62F656B4}"/>
              </a:ext>
            </a:extLst>
          </p:cNvPr>
          <p:cNvSpPr txBox="1">
            <a:spLocks noChangeArrowheads="1"/>
          </p:cNvSpPr>
          <p:nvPr/>
        </p:nvSpPr>
        <p:spPr bwMode="auto">
          <a:xfrm>
            <a:off x="3473054" y="5000625"/>
            <a:ext cx="2316956"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525">
                <a:latin typeface="Times New Roman" panose="02020603050405020304" pitchFamily="18" charset="0"/>
              </a:rPr>
              <a:t>NOAA, Wikimedia Commons</a:t>
            </a:r>
          </a:p>
        </p:txBody>
      </p:sp>
      <p:pic>
        <p:nvPicPr>
          <p:cNvPr id="14344" name="Picture 16">
            <a:extLst>
              <a:ext uri="{FF2B5EF4-FFF2-40B4-BE49-F238E27FC236}">
                <a16:creationId xmlns:a16="http://schemas.microsoft.com/office/drawing/2014/main" xmlns="" id="{3433F158-6813-C147-8D4E-B7DA5775951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91149" y="3437993"/>
            <a:ext cx="2655092" cy="166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TextBox 18">
            <a:extLst>
              <a:ext uri="{FF2B5EF4-FFF2-40B4-BE49-F238E27FC236}">
                <a16:creationId xmlns:a16="http://schemas.microsoft.com/office/drawing/2014/main" xmlns="" id="{86D5D814-D847-C344-8E6A-3217B8DA829D}"/>
              </a:ext>
            </a:extLst>
          </p:cNvPr>
          <p:cNvSpPr txBox="1">
            <a:spLocks noChangeArrowheads="1"/>
          </p:cNvSpPr>
          <p:nvPr/>
        </p:nvSpPr>
        <p:spPr bwMode="auto">
          <a:xfrm>
            <a:off x="5813823" y="5000625"/>
            <a:ext cx="2187178"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525">
                <a:latin typeface="Times New Roman" panose="02020603050405020304" pitchFamily="18" charset="0"/>
              </a:rPr>
              <a:t>Suat Eman, freedigitalphotos.net</a:t>
            </a:r>
          </a:p>
        </p:txBody>
      </p:sp>
      <p:sp>
        <p:nvSpPr>
          <p:cNvPr id="14346" name="TextBox 19">
            <a:extLst>
              <a:ext uri="{FF2B5EF4-FFF2-40B4-BE49-F238E27FC236}">
                <a16:creationId xmlns:a16="http://schemas.microsoft.com/office/drawing/2014/main" xmlns="" id="{D5B9454B-5102-9047-A846-1568D2C7BE45}"/>
              </a:ext>
            </a:extLst>
          </p:cNvPr>
          <p:cNvSpPr txBox="1">
            <a:spLocks noChangeArrowheads="1"/>
          </p:cNvSpPr>
          <p:nvPr/>
        </p:nvSpPr>
        <p:spPr bwMode="auto">
          <a:xfrm>
            <a:off x="4707732" y="1052513"/>
            <a:ext cx="176926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450">
                <a:latin typeface="Times New Roman" panose="02020603050405020304" pitchFamily="18" charset="0"/>
              </a:rPr>
              <a:t>Jami Dwyer, Wikimedia Commons</a:t>
            </a:r>
          </a:p>
        </p:txBody>
      </p:sp>
      <p:pic>
        <p:nvPicPr>
          <p:cNvPr id="14347" name="Picture 20">
            <a:extLst>
              <a:ext uri="{FF2B5EF4-FFF2-40B4-BE49-F238E27FC236}">
                <a16:creationId xmlns:a16="http://schemas.microsoft.com/office/drawing/2014/main" xmlns="" id="{7741FCA9-DA7F-8344-83D3-1C166E6A223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59906" y="0"/>
            <a:ext cx="1719469"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21">
            <a:extLst>
              <a:ext uri="{FF2B5EF4-FFF2-40B4-BE49-F238E27FC236}">
                <a16:creationId xmlns:a16="http://schemas.microsoft.com/office/drawing/2014/main" xmlns="" id="{8644C168-EC6B-5844-A169-1DA8D53E5CE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43001" y="1"/>
            <a:ext cx="1916906" cy="1202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9" name="TextBox 22">
            <a:extLst>
              <a:ext uri="{FF2B5EF4-FFF2-40B4-BE49-F238E27FC236}">
                <a16:creationId xmlns:a16="http://schemas.microsoft.com/office/drawing/2014/main" xmlns="" id="{958BBA10-8517-0049-B0E7-2C12E00D358D}"/>
              </a:ext>
            </a:extLst>
          </p:cNvPr>
          <p:cNvSpPr txBox="1">
            <a:spLocks noChangeArrowheads="1"/>
          </p:cNvSpPr>
          <p:nvPr/>
        </p:nvSpPr>
        <p:spPr bwMode="auto">
          <a:xfrm>
            <a:off x="1143000" y="1052513"/>
            <a:ext cx="151447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450">
                <a:latin typeface="Times New Roman" panose="02020603050405020304" pitchFamily="18" charset="0"/>
              </a:rPr>
              <a:t>NOAA, Todd Heitkamp Wikimedia Commons</a:t>
            </a:r>
          </a:p>
        </p:txBody>
      </p:sp>
      <p:sp>
        <p:nvSpPr>
          <p:cNvPr id="14350" name="TextBox 23">
            <a:extLst>
              <a:ext uri="{FF2B5EF4-FFF2-40B4-BE49-F238E27FC236}">
                <a16:creationId xmlns:a16="http://schemas.microsoft.com/office/drawing/2014/main" xmlns="" id="{B70AAF8E-5DE9-5745-84E2-65C904E93F15}"/>
              </a:ext>
            </a:extLst>
          </p:cNvPr>
          <p:cNvSpPr txBox="1">
            <a:spLocks noChangeArrowheads="1"/>
          </p:cNvSpPr>
          <p:nvPr/>
        </p:nvSpPr>
        <p:spPr bwMode="auto">
          <a:xfrm>
            <a:off x="3059907" y="1052513"/>
            <a:ext cx="152161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450">
                <a:latin typeface="Times New Roman" panose="02020603050405020304" pitchFamily="18" charset="0"/>
              </a:rPr>
              <a:t>USEPA, Wikimedia Commons</a:t>
            </a:r>
          </a:p>
        </p:txBody>
      </p:sp>
      <p:pic>
        <p:nvPicPr>
          <p:cNvPr id="14351" name="Picture 24">
            <a:extLst>
              <a:ext uri="{FF2B5EF4-FFF2-40B4-BE49-F238E27FC236}">
                <a16:creationId xmlns:a16="http://schemas.microsoft.com/office/drawing/2014/main" xmlns="" id="{62E4E375-5E38-B046-9134-21B0DAC4993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238998" y="-1"/>
            <a:ext cx="1886687" cy="125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2B1E93-3410-5947-A6C1-412D165B835D}"/>
              </a:ext>
            </a:extLst>
          </p:cNvPr>
          <p:cNvSpPr>
            <a:spLocks noGrp="1"/>
          </p:cNvSpPr>
          <p:nvPr>
            <p:ph type="title"/>
          </p:nvPr>
        </p:nvSpPr>
        <p:spPr>
          <a:xfrm>
            <a:off x="2114550" y="114300"/>
            <a:ext cx="5829300" cy="514350"/>
          </a:xfrm>
        </p:spPr>
        <p:txBody>
          <a:bodyPr/>
          <a:lstStyle/>
          <a:p>
            <a:pPr>
              <a:defRPr/>
            </a:pPr>
            <a:r>
              <a:rPr lang="en-US" sz="2400" dirty="0">
                <a:latin typeface="+mn-lt"/>
              </a:rPr>
              <a:t>GHG footprint of foods per gram protein</a:t>
            </a:r>
          </a:p>
        </p:txBody>
      </p:sp>
      <p:sp>
        <p:nvSpPr>
          <p:cNvPr id="97283" name="TextBox 7">
            <a:extLst>
              <a:ext uri="{FF2B5EF4-FFF2-40B4-BE49-F238E27FC236}">
                <a16:creationId xmlns:a16="http://schemas.microsoft.com/office/drawing/2014/main" xmlns="" id="{EBDF3803-4C83-A341-ACBD-B079226E3763}"/>
              </a:ext>
            </a:extLst>
          </p:cNvPr>
          <p:cNvSpPr txBox="1">
            <a:spLocks noChangeArrowheads="1"/>
          </p:cNvSpPr>
          <p:nvPr/>
        </p:nvSpPr>
        <p:spPr bwMode="auto">
          <a:xfrm>
            <a:off x="7239000" y="1021326"/>
            <a:ext cx="1447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dirty="0">
                <a:latin typeface="Times New Roman" panose="02020603050405020304" pitchFamily="18" charset="0"/>
              </a:rPr>
              <a:t>Tilman D, Clark M. Nature, 2014; 515:518-22</a:t>
            </a:r>
          </a:p>
        </p:txBody>
      </p:sp>
      <p:pic>
        <p:nvPicPr>
          <p:cNvPr id="97284" name="Picture 2">
            <a:extLst>
              <a:ext uri="{FF2B5EF4-FFF2-40B4-BE49-F238E27FC236}">
                <a16:creationId xmlns:a16="http://schemas.microsoft.com/office/drawing/2014/main" xmlns="" id="{86E0D16E-04DA-6E44-8DEC-507F695B6E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28650"/>
            <a:ext cx="6934200" cy="4487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02260F-76C1-D347-BAAC-175274FDAF40}"/>
              </a:ext>
            </a:extLst>
          </p:cNvPr>
          <p:cNvSpPr>
            <a:spLocks noGrp="1"/>
          </p:cNvSpPr>
          <p:nvPr>
            <p:ph type="title"/>
          </p:nvPr>
        </p:nvSpPr>
        <p:spPr>
          <a:xfrm>
            <a:off x="1828800" y="126312"/>
            <a:ext cx="6057900" cy="685800"/>
          </a:xfrm>
        </p:spPr>
        <p:txBody>
          <a:bodyPr>
            <a:normAutofit fontScale="90000"/>
          </a:bodyPr>
          <a:lstStyle/>
          <a:p>
            <a:pPr>
              <a:defRPr/>
            </a:pPr>
            <a:r>
              <a:rPr lang="en-US" sz="2700" b="1" dirty="0"/>
              <a:t>Co-benefit of eating less meat: </a:t>
            </a:r>
            <a:r>
              <a:rPr lang="en-US" sz="2700" b="1" dirty="0" smtClean="0"/>
              <a:t>Living </a:t>
            </a:r>
            <a:r>
              <a:rPr lang="en-US" sz="2700" b="1" dirty="0"/>
              <a:t>longer</a:t>
            </a:r>
          </a:p>
        </p:txBody>
      </p:sp>
      <p:sp>
        <p:nvSpPr>
          <p:cNvPr id="103426" name="TextBox 4">
            <a:extLst>
              <a:ext uri="{FF2B5EF4-FFF2-40B4-BE49-F238E27FC236}">
                <a16:creationId xmlns:a16="http://schemas.microsoft.com/office/drawing/2014/main" xmlns="" id="{6C9AE3B0-8D94-2449-B756-FF21437011EF}"/>
              </a:ext>
            </a:extLst>
          </p:cNvPr>
          <p:cNvSpPr txBox="1">
            <a:spLocks noChangeArrowheads="1"/>
          </p:cNvSpPr>
          <p:nvPr/>
        </p:nvSpPr>
        <p:spPr bwMode="auto">
          <a:xfrm>
            <a:off x="895350" y="4526900"/>
            <a:ext cx="81534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1350" dirty="0">
                <a:latin typeface="Times New Roman" panose="02020603050405020304" pitchFamily="18" charset="0"/>
              </a:rPr>
              <a:t>Wang X et al. Red and processed meat consumption and mortality: </a:t>
            </a:r>
          </a:p>
          <a:p>
            <a:pPr>
              <a:spcBef>
                <a:spcPct val="0"/>
              </a:spcBef>
              <a:buClrTx/>
              <a:buSzTx/>
              <a:buFontTx/>
              <a:buNone/>
            </a:pPr>
            <a:r>
              <a:rPr kumimoji="0" lang="en-US" altLang="en-US" sz="1350" dirty="0">
                <a:latin typeface="Times New Roman" panose="02020603050405020304" pitchFamily="18" charset="0"/>
              </a:rPr>
              <a:t>dose–response meta-analysis of prospective cohort studies.  Public Health Nutrition 2016; 19:893-905</a:t>
            </a:r>
          </a:p>
        </p:txBody>
      </p:sp>
      <p:pic>
        <p:nvPicPr>
          <p:cNvPr id="103428" name="Picture 2" descr="Screenshot 2017-03-10 15.08.57.png">
            <a:extLst>
              <a:ext uri="{FF2B5EF4-FFF2-40B4-BE49-F238E27FC236}">
                <a16:creationId xmlns:a16="http://schemas.microsoft.com/office/drawing/2014/main" xmlns="" id="{6B3911F5-9DFA-D149-9706-16825BC813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657350"/>
            <a:ext cx="58674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TextBox 3">
            <a:extLst>
              <a:ext uri="{FF2B5EF4-FFF2-40B4-BE49-F238E27FC236}">
                <a16:creationId xmlns:a16="http://schemas.microsoft.com/office/drawing/2014/main" xmlns="" id="{590506C3-CFC4-2C4D-8229-55C74E83F522}"/>
              </a:ext>
            </a:extLst>
          </p:cNvPr>
          <p:cNvSpPr txBox="1">
            <a:spLocks noChangeArrowheads="1"/>
          </p:cNvSpPr>
          <p:nvPr/>
        </p:nvSpPr>
        <p:spPr bwMode="auto">
          <a:xfrm>
            <a:off x="1600200" y="903862"/>
            <a:ext cx="5314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800" dirty="0"/>
              <a:t>Fig. 3 Risk of all-cause mortality associated with each serving per day of total meat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505F705-3F8D-AD41-A638-5E5075B0C33F}"/>
              </a:ext>
            </a:extLst>
          </p:cNvPr>
          <p:cNvPicPr>
            <a:picLocks noChangeAspect="1"/>
          </p:cNvPicPr>
          <p:nvPr/>
        </p:nvPicPr>
        <p:blipFill>
          <a:blip r:embed="rId3"/>
          <a:stretch>
            <a:fillRect/>
          </a:stretch>
        </p:blipFill>
        <p:spPr>
          <a:xfrm>
            <a:off x="1197833" y="-106577"/>
            <a:ext cx="6631717" cy="5143500"/>
          </a:xfrm>
          <a:prstGeom prst="rect">
            <a:avLst/>
          </a:prstGeom>
        </p:spPr>
      </p:pic>
      <p:sp>
        <p:nvSpPr>
          <p:cNvPr id="5" name="Rectangle 4">
            <a:extLst>
              <a:ext uri="{FF2B5EF4-FFF2-40B4-BE49-F238E27FC236}">
                <a16:creationId xmlns:a16="http://schemas.microsoft.com/office/drawing/2014/main" xmlns="" id="{7FF9A204-CC8A-8945-BE79-8ACB3B594E8B}"/>
              </a:ext>
            </a:extLst>
          </p:cNvPr>
          <p:cNvSpPr/>
          <p:nvPr/>
        </p:nvSpPr>
        <p:spPr>
          <a:xfrm>
            <a:off x="2800114" y="457200"/>
            <a:ext cx="3459024" cy="369332"/>
          </a:xfrm>
          <a:prstGeom prst="rect">
            <a:avLst/>
          </a:prstGeom>
        </p:spPr>
        <p:txBody>
          <a:bodyPr wrap="none">
            <a:spAutoFit/>
          </a:bodyPr>
          <a:lstStyle/>
          <a:p>
            <a:r>
              <a:rPr lang="en-US" sz="1800" dirty="0">
                <a:hlinkClick r:id="rId4"/>
              </a:rPr>
              <a:t>https://sustainability.ucsf.edu/3.690</a:t>
            </a:r>
            <a:endParaRPr lang="en-US" sz="1800" dirty="0"/>
          </a:p>
        </p:txBody>
      </p:sp>
    </p:spTree>
    <p:extLst>
      <p:ext uri="{BB962C8B-B14F-4D97-AF65-F5344CB8AC3E}">
        <p14:creationId xmlns:p14="http://schemas.microsoft.com/office/powerpoint/2010/main" val="33212902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xmlns="" id="{729F510F-0836-114F-AD15-84E3D5B46EE3}"/>
              </a:ext>
            </a:extLst>
          </p:cNvPr>
          <p:cNvSpPr>
            <a:spLocks noGrp="1"/>
          </p:cNvSpPr>
          <p:nvPr>
            <p:ph idx="1"/>
          </p:nvPr>
        </p:nvSpPr>
        <p:spPr>
          <a:xfrm>
            <a:off x="5044146" y="819150"/>
            <a:ext cx="3852966" cy="2895600"/>
          </a:xfrm>
        </p:spPr>
        <p:txBody>
          <a:bodyPr/>
          <a:lstStyle/>
          <a:p>
            <a:pPr>
              <a:buFont typeface="Monotype Sorts" charset="2"/>
              <a:buChar char="n"/>
              <a:defRPr/>
            </a:pPr>
            <a:r>
              <a:rPr lang="en-US" dirty="0"/>
              <a:t>4.4% of worlds greenhouse gas emissions</a:t>
            </a:r>
          </a:p>
          <a:p>
            <a:pPr>
              <a:buFont typeface="Monotype Sorts" charset="2"/>
              <a:buChar char="n"/>
              <a:defRPr/>
            </a:pPr>
            <a:r>
              <a:rPr lang="en-US" dirty="0"/>
              <a:t>If healthcare were a country, it would be the 5</a:t>
            </a:r>
            <a:r>
              <a:rPr lang="en-US" baseline="30000" dirty="0"/>
              <a:t>th</a:t>
            </a:r>
            <a:r>
              <a:rPr lang="en-US" dirty="0"/>
              <a:t> largest producer of GHG</a:t>
            </a:r>
          </a:p>
          <a:p>
            <a:pPr marL="0" indent="0">
              <a:buNone/>
              <a:defRPr/>
            </a:pPr>
            <a:endParaRPr lang="en-US" sz="3600" dirty="0"/>
          </a:p>
        </p:txBody>
      </p:sp>
      <p:pic>
        <p:nvPicPr>
          <p:cNvPr id="6" name="Picture 5">
            <a:extLst>
              <a:ext uri="{FF2B5EF4-FFF2-40B4-BE49-F238E27FC236}">
                <a16:creationId xmlns:a16="http://schemas.microsoft.com/office/drawing/2014/main" xmlns="" id="{54E73F52-5E30-3D48-A8D1-360FC7AE57E6}"/>
              </a:ext>
            </a:extLst>
          </p:cNvPr>
          <p:cNvPicPr>
            <a:picLocks noChangeAspect="1"/>
          </p:cNvPicPr>
          <p:nvPr/>
        </p:nvPicPr>
        <p:blipFill>
          <a:blip r:embed="rId3"/>
          <a:stretch>
            <a:fillRect/>
          </a:stretch>
        </p:blipFill>
        <p:spPr>
          <a:xfrm>
            <a:off x="0" y="0"/>
            <a:ext cx="5031954" cy="5143500"/>
          </a:xfrm>
          <a:prstGeom prst="rect">
            <a:avLst/>
          </a:prstGeom>
        </p:spPr>
      </p:pic>
    </p:spTree>
    <p:extLst>
      <p:ext uri="{BB962C8B-B14F-4D97-AF65-F5344CB8AC3E}">
        <p14:creationId xmlns:p14="http://schemas.microsoft.com/office/powerpoint/2010/main" val="7362340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xmlns="" id="{07C1BEEF-3E1D-6C4E-BBB9-2AD0B5593928}"/>
              </a:ext>
            </a:extLst>
          </p:cNvPr>
          <p:cNvSpPr>
            <a:spLocks noGrp="1" noChangeArrowheads="1"/>
          </p:cNvSpPr>
          <p:nvPr>
            <p:ph type="title" idx="4294967295"/>
          </p:nvPr>
        </p:nvSpPr>
        <p:spPr>
          <a:xfrm>
            <a:off x="2438400" y="438150"/>
            <a:ext cx="5829300" cy="628650"/>
          </a:xfrm>
        </p:spPr>
        <p:txBody>
          <a:bodyPr/>
          <a:lstStyle/>
          <a:p>
            <a:r>
              <a:rPr lang="en-US" altLang="en-US" sz="3000" b="1" dirty="0">
                <a:ea typeface="ＭＳ Ｐゴシック" panose="020B0600070205080204" pitchFamily="34" charset="-128"/>
              </a:rPr>
              <a:t>Improve Healthcare Value</a:t>
            </a:r>
          </a:p>
        </p:txBody>
      </p:sp>
      <p:sp>
        <p:nvSpPr>
          <p:cNvPr id="105474" name="Rectangle 3">
            <a:extLst>
              <a:ext uri="{FF2B5EF4-FFF2-40B4-BE49-F238E27FC236}">
                <a16:creationId xmlns:a16="http://schemas.microsoft.com/office/drawing/2014/main" xmlns="" id="{9BFB8CA1-5656-FD4F-BAD1-3C19F6B5703B}"/>
              </a:ext>
            </a:extLst>
          </p:cNvPr>
          <p:cNvSpPr>
            <a:spLocks noGrp="1" noChangeArrowheads="1"/>
          </p:cNvSpPr>
          <p:nvPr>
            <p:ph type="body" idx="4294967295"/>
          </p:nvPr>
        </p:nvSpPr>
        <p:spPr>
          <a:xfrm>
            <a:off x="990600" y="1305992"/>
            <a:ext cx="8001000" cy="3829050"/>
          </a:xfrm>
        </p:spPr>
        <p:txBody>
          <a:bodyPr/>
          <a:lstStyle/>
          <a:p>
            <a:pPr>
              <a:lnSpc>
                <a:spcPct val="90000"/>
              </a:lnSpc>
            </a:pPr>
            <a:r>
              <a:rPr lang="en-US" altLang="en-US" sz="2100" dirty="0">
                <a:ea typeface="ＭＳ Ｐゴシック" panose="020B0600070205080204" pitchFamily="34" charset="-128"/>
              </a:rPr>
              <a:t>Discretionary funding for ANYTHING (including infrastructure, conservation, renewable energy) severely constrained by healthcare costs</a:t>
            </a:r>
          </a:p>
          <a:p>
            <a:pPr>
              <a:lnSpc>
                <a:spcPct val="90000"/>
              </a:lnSpc>
            </a:pPr>
            <a:r>
              <a:rPr lang="en-US" altLang="en-US" sz="2100" i="1" dirty="0">
                <a:ea typeface="ＭＳ Ｐゴシック" panose="020B0600070205080204" pitchFamily="34" charset="-128"/>
              </a:rPr>
              <a:t>Trying to reduce the environmental footprint from healthcare without examining what we do is like trying to reduce our footprint from travel without considering what trips we take.</a:t>
            </a:r>
            <a:br>
              <a:rPr lang="en-US" altLang="en-US" sz="2100" i="1" dirty="0">
                <a:ea typeface="ＭＳ Ｐゴシック" panose="020B0600070205080204" pitchFamily="34" charset="-128"/>
              </a:rPr>
            </a:br>
            <a:r>
              <a:rPr lang="en-US" altLang="en-US" sz="2100" i="1" dirty="0">
                <a:ea typeface="ＭＳ Ｐゴシック" panose="020B0600070205080204" pitchFamily="34" charset="-128"/>
              </a:rPr>
              <a:t>	-- Academic Senate Sustainability Committee, 2009</a:t>
            </a:r>
          </a:p>
          <a:p>
            <a:pPr>
              <a:lnSpc>
                <a:spcPct val="90000"/>
              </a:lnSpc>
            </a:pPr>
            <a:r>
              <a:rPr lang="en-US" altLang="en-US" dirty="0">
                <a:ea typeface="ＭＳ Ｐゴシック" panose="020B0600070205080204" pitchFamily="34" charset="-128"/>
              </a:rPr>
              <a:t>Learn about and practice evidence-based medicine!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itle 1">
            <a:extLst>
              <a:ext uri="{FF2B5EF4-FFF2-40B4-BE49-F238E27FC236}">
                <a16:creationId xmlns:a16="http://schemas.microsoft.com/office/drawing/2014/main" xmlns="" id="{7D3631B2-2B6F-C34A-AB62-E7C0C950C925}"/>
              </a:ext>
            </a:extLst>
          </p:cNvPr>
          <p:cNvSpPr>
            <a:spLocks noGrp="1"/>
          </p:cNvSpPr>
          <p:nvPr>
            <p:ph type="title"/>
          </p:nvPr>
        </p:nvSpPr>
        <p:spPr>
          <a:xfrm>
            <a:off x="1676400" y="133350"/>
            <a:ext cx="5829300" cy="342900"/>
          </a:xfrm>
        </p:spPr>
        <p:txBody>
          <a:bodyPr>
            <a:normAutofit fontScale="90000"/>
          </a:bodyPr>
          <a:lstStyle/>
          <a:p>
            <a:r>
              <a:rPr lang="en-US" altLang="en-US" b="1" dirty="0" smtClean="0">
                <a:ea typeface="ＭＳ Ｐゴシック" panose="020B0600070205080204" pitchFamily="34" charset="-128"/>
              </a:rPr>
              <a:t>Fossil Fuels Divestment Movement</a:t>
            </a:r>
            <a:endParaRPr lang="en-US" altLang="en-US" b="1" dirty="0">
              <a:ea typeface="ＭＳ Ｐゴシック" panose="020B0600070205080204" pitchFamily="34" charset="-128"/>
            </a:endParaRPr>
          </a:p>
        </p:txBody>
      </p:sp>
      <p:sp>
        <p:nvSpPr>
          <p:cNvPr id="201732" name="Content Placeholder 6">
            <a:extLst>
              <a:ext uri="{FF2B5EF4-FFF2-40B4-BE49-F238E27FC236}">
                <a16:creationId xmlns:a16="http://schemas.microsoft.com/office/drawing/2014/main" xmlns="" id="{AC17AF87-F11D-A24C-A77B-578A2429E6BA}"/>
              </a:ext>
            </a:extLst>
          </p:cNvPr>
          <p:cNvSpPr>
            <a:spLocks noGrp="1"/>
          </p:cNvSpPr>
          <p:nvPr>
            <p:ph idx="1"/>
          </p:nvPr>
        </p:nvSpPr>
        <p:spPr>
          <a:xfrm>
            <a:off x="5410200" y="1030069"/>
            <a:ext cx="3646472" cy="4113431"/>
          </a:xfrm>
        </p:spPr>
        <p:txBody>
          <a:bodyPr/>
          <a:lstStyle/>
          <a:p>
            <a:r>
              <a:rPr lang="ja-JP" altLang="en-US" sz="1800" dirty="0">
                <a:ea typeface="ＭＳ Ｐゴシック" panose="020B0600070205080204" pitchFamily="34" charset="-128"/>
              </a:rPr>
              <a:t>“</a:t>
            </a:r>
            <a:r>
              <a:rPr lang="en-US" altLang="ja-JP" sz="1800" dirty="0">
                <a:ea typeface="ＭＳ Ｐゴシック" panose="020B0600070205080204" pitchFamily="34" charset="-128"/>
              </a:rPr>
              <a:t>If it's wrong to wreck the climate then it's wrong to profit from that wreckage.</a:t>
            </a:r>
            <a:r>
              <a:rPr lang="ja-JP" altLang="en-US" sz="1800" dirty="0">
                <a:ea typeface="ＭＳ Ｐゴシック" panose="020B0600070205080204" pitchFamily="34" charset="-128"/>
              </a:rPr>
              <a:t>”</a:t>
            </a:r>
            <a:r>
              <a:rPr lang="en-US" altLang="ja-JP" sz="1800" dirty="0">
                <a:ea typeface="ＭＳ Ｐゴシック" panose="020B0600070205080204" pitchFamily="34" charset="-128"/>
              </a:rPr>
              <a:t> – Bill McKibben, 350.org</a:t>
            </a:r>
          </a:p>
          <a:p>
            <a:r>
              <a:rPr lang="en-US" altLang="en-US" sz="1800" dirty="0">
                <a:ea typeface="ＭＳ Ｐゴシック" panose="020B0600070205080204" pitchFamily="34" charset="-128"/>
              </a:rPr>
              <a:t>Fossil Free UC started by students in 2012</a:t>
            </a:r>
          </a:p>
          <a:p>
            <a:r>
              <a:rPr lang="en-US" altLang="en-US" sz="1800" dirty="0">
                <a:ea typeface="ＭＳ Ｐゴシック" panose="020B0600070205080204" pitchFamily="34" charset="-128"/>
              </a:rPr>
              <a:t>UCSF Academic Senate Sustainability Committee proposes a systemwide divestment memorial to the Regents, 2018</a:t>
            </a:r>
          </a:p>
          <a:p>
            <a:r>
              <a:rPr lang="en-US" altLang="en-US" sz="1800" dirty="0">
                <a:ea typeface="ＭＳ Ｐゴシック" panose="020B0600070205080204" pitchFamily="34" charset="-128"/>
              </a:rPr>
              <a:t>Passed by UCSF Faculty, Feb 2019 (79% in favor).</a:t>
            </a:r>
          </a:p>
        </p:txBody>
      </p:sp>
      <p:pic>
        <p:nvPicPr>
          <p:cNvPr id="201731" name="Picture 4">
            <a:extLst>
              <a:ext uri="{FF2B5EF4-FFF2-40B4-BE49-F238E27FC236}">
                <a16:creationId xmlns:a16="http://schemas.microsoft.com/office/drawing/2014/main" xmlns="" id="{6412AAD1-834A-DC43-9812-7082B05F90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602" y="624840"/>
            <a:ext cx="535559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xmlns="" id="{8BE5A015-6379-AA4B-AEC3-0CB14FB73ECC}"/>
              </a:ext>
            </a:extLst>
          </p:cNvPr>
          <p:cNvSpPr/>
          <p:nvPr/>
        </p:nvSpPr>
        <p:spPr>
          <a:xfrm>
            <a:off x="838200" y="4248150"/>
            <a:ext cx="4338001" cy="646331"/>
          </a:xfrm>
          <a:prstGeom prst="rect">
            <a:avLst/>
          </a:prstGeom>
        </p:spPr>
        <p:txBody>
          <a:bodyPr wrap="square">
            <a:spAutoFit/>
          </a:bodyPr>
          <a:lstStyle/>
          <a:p>
            <a:r>
              <a:rPr lang="en-US" altLang="en-US" sz="1800" dirty="0"/>
              <a:t>Seattle City Employees</a:t>
            </a:r>
            <a:r>
              <a:rPr lang="ja-JP" altLang="en-US" sz="1800" dirty="0"/>
              <a:t>’</a:t>
            </a:r>
            <a:r>
              <a:rPr lang="en-US" altLang="ja-JP" sz="1800" dirty="0"/>
              <a:t> Retirement System (SCERS) divesting $17.6 million, 12/21/12</a:t>
            </a:r>
          </a:p>
        </p:txBody>
      </p:sp>
    </p:spTree>
    <p:extLst>
      <p:ext uri="{BB962C8B-B14F-4D97-AF65-F5344CB8AC3E}">
        <p14:creationId xmlns:p14="http://schemas.microsoft.com/office/powerpoint/2010/main" val="12741483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324A86-76BE-CD4C-A9F2-82E075FD75EA}"/>
              </a:ext>
            </a:extLst>
          </p:cNvPr>
          <p:cNvSpPr>
            <a:spLocks noGrp="1"/>
          </p:cNvSpPr>
          <p:nvPr>
            <p:ph type="title"/>
          </p:nvPr>
        </p:nvSpPr>
        <p:spPr>
          <a:xfrm>
            <a:off x="1193800" y="1030287"/>
            <a:ext cx="7772400" cy="838200"/>
          </a:xfrm>
        </p:spPr>
        <p:txBody>
          <a:bodyPr>
            <a:normAutofit fontScale="90000"/>
          </a:bodyPr>
          <a:lstStyle/>
          <a:p>
            <a:r>
              <a:rPr lang="en-US" sz="3600" dirty="0"/>
              <a:t>UC Academic Senate Calls on Regents to Divest From Fossil Fuels</a:t>
            </a:r>
          </a:p>
        </p:txBody>
      </p:sp>
      <p:sp>
        <p:nvSpPr>
          <p:cNvPr id="3" name="Content Placeholder 2">
            <a:extLst>
              <a:ext uri="{FF2B5EF4-FFF2-40B4-BE49-F238E27FC236}">
                <a16:creationId xmlns:a16="http://schemas.microsoft.com/office/drawing/2014/main" xmlns="" id="{40C3654F-0AEA-734F-B945-03CF51042ACA}"/>
              </a:ext>
            </a:extLst>
          </p:cNvPr>
          <p:cNvSpPr>
            <a:spLocks noGrp="1"/>
          </p:cNvSpPr>
          <p:nvPr>
            <p:ph idx="1"/>
          </p:nvPr>
        </p:nvSpPr>
        <p:spPr>
          <a:xfrm>
            <a:off x="1193800" y="2225675"/>
            <a:ext cx="7772400" cy="2216150"/>
          </a:xfrm>
        </p:spPr>
        <p:txBody>
          <a:bodyPr/>
          <a:lstStyle/>
          <a:p>
            <a:pPr marL="0" indent="0">
              <a:buNone/>
            </a:pPr>
            <a:r>
              <a:rPr lang="en-US" sz="3200" dirty="0"/>
              <a:t>The University of California faculty-wide divestment vote drew nearly 77% support.</a:t>
            </a:r>
            <a:br>
              <a:rPr lang="en-US" sz="3200" dirty="0"/>
            </a:br>
            <a:endParaRPr lang="en-US" sz="3200" dirty="0"/>
          </a:p>
          <a:p>
            <a:pPr marL="0" indent="0" algn="ctr">
              <a:buNone/>
            </a:pPr>
            <a:r>
              <a:rPr lang="en-US" cap="all" dirty="0"/>
              <a:t>By JOSHUA EMERSON SMITH, </a:t>
            </a:r>
          </a:p>
          <a:p>
            <a:pPr marL="0" indent="0" algn="ctr">
              <a:buNone/>
            </a:pPr>
            <a:r>
              <a:rPr lang="en-US" cap="all" dirty="0"/>
              <a:t>JULY 18, 2019, 4:16 PM</a:t>
            </a:r>
          </a:p>
          <a:p>
            <a:endParaRPr lang="en-US" dirty="0"/>
          </a:p>
        </p:txBody>
      </p:sp>
      <p:pic>
        <p:nvPicPr>
          <p:cNvPr id="9" name="Picture 8">
            <a:extLst>
              <a:ext uri="{FF2B5EF4-FFF2-40B4-BE49-F238E27FC236}">
                <a16:creationId xmlns:a16="http://schemas.microsoft.com/office/drawing/2014/main" xmlns="" id="{D90E386A-423B-8243-839D-8794CF2B88E7}"/>
              </a:ext>
            </a:extLst>
          </p:cNvPr>
          <p:cNvPicPr>
            <a:picLocks noChangeAspect="1"/>
          </p:cNvPicPr>
          <p:nvPr/>
        </p:nvPicPr>
        <p:blipFill>
          <a:blip r:embed="rId3"/>
          <a:stretch>
            <a:fillRect/>
          </a:stretch>
        </p:blipFill>
        <p:spPr>
          <a:xfrm>
            <a:off x="2565400" y="114300"/>
            <a:ext cx="4445000" cy="558800"/>
          </a:xfrm>
          <a:prstGeom prst="rect">
            <a:avLst/>
          </a:prstGeom>
        </p:spPr>
      </p:pic>
    </p:spTree>
    <p:extLst>
      <p:ext uri="{BB962C8B-B14F-4D97-AF65-F5344CB8AC3E}">
        <p14:creationId xmlns:p14="http://schemas.microsoft.com/office/powerpoint/2010/main" val="26039158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7573B1-0BD6-2744-ADC7-2940DE39BA82}"/>
              </a:ext>
            </a:extLst>
          </p:cNvPr>
          <p:cNvSpPr>
            <a:spLocks noGrp="1"/>
          </p:cNvSpPr>
          <p:nvPr>
            <p:ph type="title"/>
          </p:nvPr>
        </p:nvSpPr>
        <p:spPr/>
        <p:txBody>
          <a:bodyPr/>
          <a:lstStyle/>
          <a:p>
            <a:r>
              <a:rPr lang="en-US" sz="800" dirty="0" err="1">
                <a:solidFill>
                  <a:schemeClr val="bg1"/>
                </a:solidFill>
              </a:rPr>
              <a:t>FossilFreeUC</a:t>
            </a:r>
            <a:r>
              <a:rPr lang="en-US" sz="800" dirty="0">
                <a:solidFill>
                  <a:schemeClr val="bg1"/>
                </a:solidFill>
              </a:rPr>
              <a:t> Victory</a:t>
            </a:r>
          </a:p>
        </p:txBody>
      </p:sp>
      <p:pic>
        <p:nvPicPr>
          <p:cNvPr id="6" name="Picture 5">
            <a:extLst>
              <a:ext uri="{FF2B5EF4-FFF2-40B4-BE49-F238E27FC236}">
                <a16:creationId xmlns:a16="http://schemas.microsoft.com/office/drawing/2014/main" xmlns="" id="{8EE52BAB-02EF-4643-A4E6-C942C4C5BF9C}"/>
              </a:ext>
            </a:extLst>
          </p:cNvPr>
          <p:cNvPicPr>
            <a:picLocks noChangeAspect="1"/>
          </p:cNvPicPr>
          <p:nvPr/>
        </p:nvPicPr>
        <p:blipFill>
          <a:blip r:embed="rId2"/>
          <a:stretch>
            <a:fillRect/>
          </a:stretch>
        </p:blipFill>
        <p:spPr>
          <a:xfrm>
            <a:off x="140201" y="0"/>
            <a:ext cx="8863598" cy="5143500"/>
          </a:xfrm>
          <a:prstGeom prst="rect">
            <a:avLst/>
          </a:prstGeom>
        </p:spPr>
      </p:pic>
    </p:spTree>
    <p:extLst>
      <p:ext uri="{BB962C8B-B14F-4D97-AF65-F5344CB8AC3E}">
        <p14:creationId xmlns:p14="http://schemas.microsoft.com/office/powerpoint/2010/main" val="31167997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216F2A-7A78-DD4D-A135-556C0D6F5732}"/>
              </a:ext>
            </a:extLst>
          </p:cNvPr>
          <p:cNvSpPr>
            <a:spLocks noGrp="1"/>
          </p:cNvSpPr>
          <p:nvPr>
            <p:ph type="title"/>
          </p:nvPr>
        </p:nvSpPr>
        <p:spPr>
          <a:xfrm>
            <a:off x="990600" y="438150"/>
            <a:ext cx="7772400" cy="857250"/>
          </a:xfrm>
        </p:spPr>
        <p:txBody>
          <a:bodyPr/>
          <a:lstStyle/>
          <a:p>
            <a:r>
              <a:rPr lang="en-US" b="1" dirty="0"/>
              <a:t>Relevance of Covid-19 – Silver linin</a:t>
            </a:r>
            <a:r>
              <a:rPr lang="en-US" dirty="0"/>
              <a:t>g</a:t>
            </a:r>
          </a:p>
        </p:txBody>
      </p:sp>
      <p:sp>
        <p:nvSpPr>
          <p:cNvPr id="3" name="Content Placeholder 2">
            <a:extLst>
              <a:ext uri="{FF2B5EF4-FFF2-40B4-BE49-F238E27FC236}">
                <a16:creationId xmlns:a16="http://schemas.microsoft.com/office/drawing/2014/main" xmlns="" id="{4CF9D056-B090-DC41-86F5-DA3AFEEBBC6B}"/>
              </a:ext>
            </a:extLst>
          </p:cNvPr>
          <p:cNvSpPr>
            <a:spLocks noGrp="1"/>
          </p:cNvSpPr>
          <p:nvPr>
            <p:ph idx="1"/>
          </p:nvPr>
        </p:nvSpPr>
        <p:spPr>
          <a:xfrm>
            <a:off x="914400" y="1428750"/>
            <a:ext cx="7772400" cy="3086100"/>
          </a:xfrm>
        </p:spPr>
        <p:txBody>
          <a:bodyPr/>
          <a:lstStyle/>
          <a:p>
            <a:r>
              <a:rPr lang="en-US" dirty="0"/>
              <a:t>Sudden drop in GHG emissions </a:t>
            </a:r>
          </a:p>
          <a:p>
            <a:pPr lvl="1"/>
            <a:r>
              <a:rPr lang="en-US" dirty="0"/>
              <a:t>Have you noticed how clear the air in the Bay Area is?</a:t>
            </a:r>
          </a:p>
          <a:p>
            <a:r>
              <a:rPr lang="en-US" dirty="0"/>
              <a:t>Introduced many to videoconferencing and telehealth visits</a:t>
            </a:r>
          </a:p>
          <a:p>
            <a:pPr lvl="1"/>
            <a:r>
              <a:rPr lang="en-US" dirty="0"/>
              <a:t>UCSF Telehealth has gone from 2% to &gt; 50% of visits.</a:t>
            </a:r>
          </a:p>
          <a:p>
            <a:r>
              <a:rPr lang="en-US" dirty="0"/>
              <a:t>Opportunity to learn from mistakes</a:t>
            </a:r>
          </a:p>
          <a:p>
            <a:pPr lvl="1"/>
            <a:r>
              <a:rPr lang="en-US" dirty="0"/>
              <a:t>The argument, "We can't do what the scientists tell us to because it would be too expensive, so let’s do nothing for now" has lost some credibility.</a:t>
            </a:r>
          </a:p>
          <a:p>
            <a:pPr marL="0" indent="0">
              <a:buNone/>
            </a:pPr>
            <a:endParaRPr lang="en-US" dirty="0"/>
          </a:p>
        </p:txBody>
      </p:sp>
    </p:spTree>
    <p:extLst>
      <p:ext uri="{BB962C8B-B14F-4D97-AF65-F5344CB8AC3E}">
        <p14:creationId xmlns:p14="http://schemas.microsoft.com/office/powerpoint/2010/main" val="32949461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E1457C-C6AB-304F-A6B9-150FCA5BC052}"/>
              </a:ext>
            </a:extLst>
          </p:cNvPr>
          <p:cNvSpPr>
            <a:spLocks noGrp="1"/>
          </p:cNvSpPr>
          <p:nvPr>
            <p:ph type="title"/>
          </p:nvPr>
        </p:nvSpPr>
        <p:spPr>
          <a:xfrm>
            <a:off x="2000250" y="19050"/>
            <a:ext cx="5829300" cy="514350"/>
          </a:xfrm>
        </p:spPr>
        <p:txBody>
          <a:bodyPr/>
          <a:lstStyle/>
          <a:p>
            <a:pPr>
              <a:defRPr/>
            </a:pPr>
            <a:r>
              <a:rPr lang="en-US" sz="2700" dirty="0">
                <a:latin typeface="+mn-lt"/>
                <a:ea typeface="+mj-ea"/>
                <a:cs typeface="+mj-cs"/>
              </a:rPr>
              <a:t>We know enough to act</a:t>
            </a:r>
          </a:p>
        </p:txBody>
      </p:sp>
      <p:sp>
        <p:nvSpPr>
          <p:cNvPr id="3" name="Content Placeholder 2">
            <a:extLst>
              <a:ext uri="{FF2B5EF4-FFF2-40B4-BE49-F238E27FC236}">
                <a16:creationId xmlns:a16="http://schemas.microsoft.com/office/drawing/2014/main" xmlns="" id="{89E706E1-2B0D-EF44-AA04-894E3E111C18}"/>
              </a:ext>
            </a:extLst>
          </p:cNvPr>
          <p:cNvSpPr>
            <a:spLocks noGrp="1"/>
          </p:cNvSpPr>
          <p:nvPr>
            <p:ph idx="1"/>
          </p:nvPr>
        </p:nvSpPr>
        <p:spPr>
          <a:xfrm>
            <a:off x="990600" y="571500"/>
            <a:ext cx="7848600" cy="4229100"/>
          </a:xfrm>
        </p:spPr>
        <p:txBody>
          <a:bodyPr/>
          <a:lstStyle/>
          <a:p>
            <a:r>
              <a:rPr lang="en-US" altLang="en-US" dirty="0">
                <a:solidFill>
                  <a:srgbClr val="000000"/>
                </a:solidFill>
                <a:ea typeface="ＭＳ Ｐゴシック" panose="020B0600070205080204" pitchFamily="34" charset="-128"/>
              </a:rPr>
              <a:t>Given high risks and disproportionate effects, even low probability would warrant action</a:t>
            </a:r>
          </a:p>
          <a:p>
            <a:r>
              <a:rPr lang="en-US" altLang="en-US" dirty="0">
                <a:solidFill>
                  <a:srgbClr val="000000"/>
                </a:solidFill>
                <a:ea typeface="ＭＳ Ｐゴシック" panose="020B0600070205080204" pitchFamily="34" charset="-128"/>
              </a:rPr>
              <a:t>Interventions have </a:t>
            </a:r>
            <a:r>
              <a:rPr lang="en-US" altLang="en-US" i="1" dirty="0">
                <a:solidFill>
                  <a:srgbClr val="000000"/>
                </a:solidFill>
                <a:ea typeface="ＭＳ Ｐゴシック" panose="020B0600070205080204" pitchFamily="34" charset="-128"/>
              </a:rPr>
              <a:t>co-benefits</a:t>
            </a:r>
            <a:endParaRPr lang="en-US" altLang="en-US" i="1" dirty="0">
              <a:solidFill>
                <a:srgbClr val="000000"/>
              </a:solidFill>
              <a:ea typeface="ＭＳ Ｐゴシック" panose="020B0600070205080204" pitchFamily="34" charset="-128"/>
              <a:cs typeface="Arial" panose="020B0604020202020204" pitchFamily="34" charset="0"/>
            </a:endParaRPr>
          </a:p>
          <a:p>
            <a:pPr marL="342900" lvl="1" indent="0"/>
            <a:r>
              <a:rPr lang="en-US" altLang="en-US" sz="2400" dirty="0">
                <a:ea typeface="ＭＳ Ｐゴシック" panose="020B0600070205080204" pitchFamily="34" charset="-128"/>
              </a:rPr>
              <a:t>Reduced air pollution, environmental degradation and international conflict from extraction and burning of fossil fuels</a:t>
            </a:r>
          </a:p>
          <a:p>
            <a:pPr marL="342900" lvl="1" indent="0"/>
            <a:r>
              <a:rPr lang="en-US" altLang="en-US" sz="2400" dirty="0">
                <a:ea typeface="ＭＳ Ｐゴシック" panose="020B0600070205080204" pitchFamily="34" charset="-128"/>
              </a:rPr>
              <a:t>Better health from eating less meat and from walking and cycling rather than driving</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3CCD17B-5A7F-7B4C-AF1B-3391F5647BA7}"/>
              </a:ext>
            </a:extLst>
          </p:cNvPr>
          <p:cNvPicPr>
            <a:picLocks noChangeAspect="1"/>
          </p:cNvPicPr>
          <p:nvPr/>
        </p:nvPicPr>
        <p:blipFill>
          <a:blip r:embed="rId3"/>
          <a:stretch>
            <a:fillRect/>
          </a:stretch>
        </p:blipFill>
        <p:spPr>
          <a:xfrm>
            <a:off x="990600" y="0"/>
            <a:ext cx="5143500" cy="5143500"/>
          </a:xfrm>
          <a:prstGeom prst="rect">
            <a:avLst/>
          </a:prstGeom>
        </p:spPr>
      </p:pic>
      <p:sp>
        <p:nvSpPr>
          <p:cNvPr id="5" name="Rectangle 4">
            <a:extLst>
              <a:ext uri="{FF2B5EF4-FFF2-40B4-BE49-F238E27FC236}">
                <a16:creationId xmlns:a16="http://schemas.microsoft.com/office/drawing/2014/main" xmlns="" id="{BA8643FB-342E-F441-B32B-E305761B362A}"/>
              </a:ext>
            </a:extLst>
          </p:cNvPr>
          <p:cNvSpPr/>
          <p:nvPr/>
        </p:nvSpPr>
        <p:spPr>
          <a:xfrm>
            <a:off x="6164410" y="3171557"/>
            <a:ext cx="3048000" cy="1200329"/>
          </a:xfrm>
          <a:prstGeom prst="rect">
            <a:avLst/>
          </a:prstGeom>
        </p:spPr>
        <p:txBody>
          <a:bodyPr wrap="square">
            <a:spAutoFit/>
          </a:bodyPr>
          <a:lstStyle/>
          <a:p>
            <a:r>
              <a:rPr lang="en-US" sz="1800" dirty="0">
                <a:hlinkClick r:id="rId4">
                  <a:extLst>
                    <a:ext uri="{A12FA001-AC4F-418D-AE19-62706E023703}">
                      <ahyp:hlinkClr xmlns:ahyp="http://schemas.microsoft.com/office/drawing/2018/hyperlinkcolor" xmlns="" val="tx"/>
                    </a:ext>
                  </a:extLst>
                </a:hlinkClick>
              </a:rPr>
              <a:t>Source: https://www.munichre.com/en/risks/climate-change-a-challenge-for-humanity.html</a:t>
            </a:r>
            <a:endParaRPr lang="en-US" sz="1800" dirty="0"/>
          </a:p>
        </p:txBody>
      </p:sp>
      <p:sp>
        <p:nvSpPr>
          <p:cNvPr id="6" name="TextBox 5">
            <a:extLst>
              <a:ext uri="{FF2B5EF4-FFF2-40B4-BE49-F238E27FC236}">
                <a16:creationId xmlns:a16="http://schemas.microsoft.com/office/drawing/2014/main" xmlns="" id="{515512D5-F911-624B-BFAE-B10C3DB9B71F}"/>
              </a:ext>
            </a:extLst>
          </p:cNvPr>
          <p:cNvSpPr txBox="1"/>
          <p:nvPr/>
        </p:nvSpPr>
        <p:spPr>
          <a:xfrm>
            <a:off x="6286500" y="1657350"/>
            <a:ext cx="2743200" cy="1200329"/>
          </a:xfrm>
          <a:prstGeom prst="rect">
            <a:avLst/>
          </a:prstGeom>
          <a:noFill/>
        </p:spPr>
        <p:txBody>
          <a:bodyPr wrap="square" rtlCol="0">
            <a:spAutoFit/>
          </a:bodyPr>
          <a:lstStyle/>
          <a:p>
            <a:r>
              <a:rPr lang="en-US" dirty="0"/>
              <a:t>Reinsurance companies insure insurance companies</a:t>
            </a:r>
          </a:p>
        </p:txBody>
      </p:sp>
      <p:pic>
        <p:nvPicPr>
          <p:cNvPr id="8" name="Picture 7">
            <a:extLst>
              <a:ext uri="{FF2B5EF4-FFF2-40B4-BE49-F238E27FC236}">
                <a16:creationId xmlns:a16="http://schemas.microsoft.com/office/drawing/2014/main" xmlns="" id="{ACA05DD9-E6A7-0C4F-B8C0-84C0D02DA021}"/>
              </a:ext>
            </a:extLst>
          </p:cNvPr>
          <p:cNvPicPr>
            <a:picLocks noChangeAspect="1"/>
          </p:cNvPicPr>
          <p:nvPr/>
        </p:nvPicPr>
        <p:blipFill>
          <a:blip r:embed="rId5"/>
          <a:stretch>
            <a:fillRect/>
          </a:stretch>
        </p:blipFill>
        <p:spPr>
          <a:xfrm>
            <a:off x="6164410" y="0"/>
            <a:ext cx="2606380" cy="1371779"/>
          </a:xfrm>
          <a:prstGeom prst="rect">
            <a:avLst/>
          </a:prstGeom>
        </p:spPr>
      </p:pic>
    </p:spTree>
    <p:extLst>
      <p:ext uri="{BB962C8B-B14F-4D97-AF65-F5344CB8AC3E}">
        <p14:creationId xmlns:p14="http://schemas.microsoft.com/office/powerpoint/2010/main" val="24919792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F455C6-92C2-6142-9D1B-538365F5E135}"/>
              </a:ext>
            </a:extLst>
          </p:cNvPr>
          <p:cNvSpPr>
            <a:spLocks noGrp="1"/>
          </p:cNvSpPr>
          <p:nvPr>
            <p:ph type="title"/>
          </p:nvPr>
        </p:nvSpPr>
        <p:spPr>
          <a:xfrm>
            <a:off x="1600200" y="666750"/>
            <a:ext cx="7772400" cy="515953"/>
          </a:xfrm>
        </p:spPr>
        <p:txBody>
          <a:bodyPr>
            <a:normAutofit fontScale="90000"/>
          </a:bodyPr>
          <a:lstStyle/>
          <a:p>
            <a:r>
              <a:rPr lang="en-US" b="1" dirty="0" smtClean="0"/>
              <a:t>Be</a:t>
            </a:r>
            <a:r>
              <a:rPr lang="en-US" b="1" dirty="0" smtClean="0"/>
              <a:t> </a:t>
            </a:r>
            <a:r>
              <a:rPr lang="en-US" b="1" dirty="0"/>
              <a:t>an </a:t>
            </a:r>
            <a:r>
              <a:rPr lang="en-US" b="1" dirty="0" smtClean="0"/>
              <a:t>example for you community!</a:t>
            </a:r>
            <a:endParaRPr lang="en-US" b="1" dirty="0"/>
          </a:p>
        </p:txBody>
      </p:sp>
      <p:sp>
        <p:nvSpPr>
          <p:cNvPr id="3" name="Content Placeholder 2">
            <a:extLst>
              <a:ext uri="{FF2B5EF4-FFF2-40B4-BE49-F238E27FC236}">
                <a16:creationId xmlns:a16="http://schemas.microsoft.com/office/drawing/2014/main" xmlns="" id="{DC0A0C7D-24E6-2243-A3E5-5AEA07FD98EF}"/>
              </a:ext>
            </a:extLst>
          </p:cNvPr>
          <p:cNvSpPr>
            <a:spLocks noGrp="1"/>
          </p:cNvSpPr>
          <p:nvPr>
            <p:ph idx="1"/>
          </p:nvPr>
        </p:nvSpPr>
        <p:spPr>
          <a:xfrm>
            <a:off x="914400" y="1504950"/>
            <a:ext cx="7772400" cy="4038600"/>
          </a:xfrm>
        </p:spPr>
        <p:txBody>
          <a:bodyPr/>
          <a:lstStyle/>
          <a:p>
            <a:r>
              <a:rPr lang="en-US" dirty="0" smtClean="0"/>
              <a:t>Health professionals are among the most trusts groups in every society.</a:t>
            </a:r>
          </a:p>
          <a:p>
            <a:r>
              <a:rPr lang="en-US" dirty="0" smtClean="0"/>
              <a:t>Patients </a:t>
            </a:r>
            <a:r>
              <a:rPr lang="en-US" dirty="0"/>
              <a:t>will notice how you get to </a:t>
            </a:r>
            <a:r>
              <a:rPr lang="en-US" dirty="0" smtClean="0"/>
              <a:t>work &amp; manage your office</a:t>
            </a:r>
            <a:endParaRPr lang="en-US" dirty="0"/>
          </a:p>
          <a:p>
            <a:r>
              <a:rPr lang="en-US" dirty="0"/>
              <a:t>Friends and family will notice what you eat and where you go on vacation</a:t>
            </a:r>
          </a:p>
          <a:p>
            <a:r>
              <a:rPr lang="en-US" dirty="0"/>
              <a:t>Colleagues will notice your business travel</a:t>
            </a:r>
          </a:p>
          <a:p>
            <a:pPr marL="0" indent="0">
              <a:buNone/>
            </a:pPr>
            <a:endParaRPr lang="en-US" dirty="0"/>
          </a:p>
        </p:txBody>
      </p:sp>
    </p:spTree>
    <p:extLst>
      <p:ext uri="{BB962C8B-B14F-4D97-AF65-F5344CB8AC3E}">
        <p14:creationId xmlns:p14="http://schemas.microsoft.com/office/powerpoint/2010/main" val="11070583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itle 1">
            <a:extLst>
              <a:ext uri="{FF2B5EF4-FFF2-40B4-BE49-F238E27FC236}">
                <a16:creationId xmlns:a16="http://schemas.microsoft.com/office/drawing/2014/main" xmlns="" id="{5485344C-174B-9848-AAC3-EC4782D6B3AA}"/>
              </a:ext>
            </a:extLst>
          </p:cNvPr>
          <p:cNvSpPr>
            <a:spLocks noGrp="1"/>
          </p:cNvSpPr>
          <p:nvPr>
            <p:ph type="title"/>
          </p:nvPr>
        </p:nvSpPr>
        <p:spPr>
          <a:xfrm>
            <a:off x="2286000" y="514350"/>
            <a:ext cx="5829300" cy="457200"/>
          </a:xfrm>
        </p:spPr>
        <p:txBody>
          <a:bodyPr>
            <a:normAutofit fontScale="90000"/>
          </a:bodyPr>
          <a:lstStyle/>
          <a:p>
            <a:r>
              <a:rPr lang="en-US" altLang="en-US" b="1" dirty="0">
                <a:ea typeface="ＭＳ Ｐゴシック" panose="020B0600070205080204" pitchFamily="34" charset="-128"/>
              </a:rPr>
              <a:t>Summary</a:t>
            </a:r>
          </a:p>
        </p:txBody>
      </p:sp>
      <p:sp>
        <p:nvSpPr>
          <p:cNvPr id="152578" name="Content Placeholder 2">
            <a:extLst>
              <a:ext uri="{FF2B5EF4-FFF2-40B4-BE49-F238E27FC236}">
                <a16:creationId xmlns:a16="http://schemas.microsoft.com/office/drawing/2014/main" xmlns="" id="{953D3D20-600E-9942-A462-2DF1FAE5F622}"/>
              </a:ext>
            </a:extLst>
          </p:cNvPr>
          <p:cNvSpPr>
            <a:spLocks noGrp="1"/>
          </p:cNvSpPr>
          <p:nvPr>
            <p:ph idx="1"/>
          </p:nvPr>
        </p:nvSpPr>
        <p:spPr>
          <a:xfrm>
            <a:off x="609600" y="1352550"/>
            <a:ext cx="8153400" cy="4457700"/>
          </a:xfrm>
        </p:spPr>
        <p:txBody>
          <a:bodyPr/>
          <a:lstStyle/>
          <a:p>
            <a:r>
              <a:rPr lang="en-US" altLang="en-US" sz="2100" dirty="0">
                <a:ea typeface="ＭＳ Ｐゴシック" panose="020B0600070205080204" pitchFamily="34" charset="-128"/>
              </a:rPr>
              <a:t>Climate change poses grave threats to health of people and the planet</a:t>
            </a:r>
          </a:p>
          <a:p>
            <a:r>
              <a:rPr lang="en-US" altLang="en-US" sz="2100" dirty="0">
                <a:ea typeface="ＭＳ Ｐゴシック" panose="020B0600070205080204" pitchFamily="34" charset="-128"/>
              </a:rPr>
              <a:t>Healthcare contributes because of its own large footprint and its costs</a:t>
            </a:r>
          </a:p>
          <a:p>
            <a:pPr lvl="1"/>
            <a:r>
              <a:rPr lang="en-US" altLang="en-US" sz="1800" dirty="0">
                <a:ea typeface="ＭＳ Ｐゴシック" panose="020B0600070205080204" pitchFamily="34" charset="-128"/>
              </a:rPr>
              <a:t>Improve healthcare value</a:t>
            </a:r>
          </a:p>
          <a:p>
            <a:r>
              <a:rPr lang="en-US" altLang="en-US" sz="2100" dirty="0">
                <a:ea typeface="ＭＳ Ｐゴシック" panose="020B0600070205080204" pitchFamily="34" charset="-128"/>
              </a:rPr>
              <a:t>You can reduce your own environmental footprint by conserving energy, reducing travel, eating less meat, and offsetting carbon</a:t>
            </a:r>
          </a:p>
          <a:p>
            <a:r>
              <a:rPr lang="en-US" altLang="en-US" sz="2100" b="1" dirty="0">
                <a:ea typeface="ＭＳ Ｐゴシック" panose="020B0600070205080204" pitchFamily="34" charset="-128"/>
              </a:rPr>
              <a:t>This will not be enough.  We all need to become change agents!</a:t>
            </a:r>
          </a:p>
          <a:p>
            <a:pPr lvl="1"/>
            <a:r>
              <a:rPr lang="en-US" altLang="en-US" sz="1800" b="1" dirty="0">
                <a:ea typeface="ＭＳ Ｐゴシック" panose="020B0600070205080204" pitchFamily="34" charset="-128"/>
              </a:rPr>
              <a:t>JOIN A GROUP!</a:t>
            </a:r>
          </a:p>
          <a:p>
            <a:r>
              <a:rPr lang="en-US" altLang="en-US" dirty="0">
                <a:ea typeface="ＭＳ Ｐゴシック" panose="020B0600070205080204" pitchFamily="34" charset="-128"/>
              </a:rPr>
              <a:t>There are CO-BENEFITS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10C1CF-2212-A642-8534-F1049D8D18B5}"/>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xmlns="" id="{CED3B9A7-9519-FA42-9C5F-2004B7C3CF87}"/>
              </a:ext>
            </a:extLst>
          </p:cNvPr>
          <p:cNvPicPr>
            <a:picLocks noGrp="1" noChangeAspect="1"/>
          </p:cNvPicPr>
          <p:nvPr>
            <p:ph idx="1"/>
          </p:nvPr>
        </p:nvPicPr>
        <p:blipFill>
          <a:blip r:embed="rId3"/>
          <a:stretch>
            <a:fillRect/>
          </a:stretch>
        </p:blipFill>
        <p:spPr>
          <a:xfrm>
            <a:off x="62082" y="-104469"/>
            <a:ext cx="3976517" cy="5302023"/>
          </a:xfrm>
        </p:spPr>
      </p:pic>
      <p:pic>
        <p:nvPicPr>
          <p:cNvPr id="8" name="Picture 7">
            <a:extLst>
              <a:ext uri="{FF2B5EF4-FFF2-40B4-BE49-F238E27FC236}">
                <a16:creationId xmlns:a16="http://schemas.microsoft.com/office/drawing/2014/main" xmlns="" id="{6709368C-BA2F-EF49-8284-9085ECA751C8}"/>
              </a:ext>
            </a:extLst>
          </p:cNvPr>
          <p:cNvPicPr>
            <a:picLocks noChangeAspect="1"/>
          </p:cNvPicPr>
          <p:nvPr/>
        </p:nvPicPr>
        <p:blipFill>
          <a:blip r:embed="rId4"/>
          <a:stretch>
            <a:fillRect/>
          </a:stretch>
        </p:blipFill>
        <p:spPr>
          <a:xfrm>
            <a:off x="3886200" y="-607346"/>
            <a:ext cx="3669344" cy="2757741"/>
          </a:xfrm>
          <a:prstGeom prst="rect">
            <a:avLst/>
          </a:prstGeom>
        </p:spPr>
      </p:pic>
      <p:pic>
        <p:nvPicPr>
          <p:cNvPr id="7" name="Picture 6" descr="A group of people standing in front of a crowd&#10;&#10;Description automatically generated">
            <a:extLst>
              <a:ext uri="{FF2B5EF4-FFF2-40B4-BE49-F238E27FC236}">
                <a16:creationId xmlns:a16="http://schemas.microsoft.com/office/drawing/2014/main" xmlns="" id="{74BE6AC2-837C-8749-BFCC-B96BAF4BDFD7}"/>
              </a:ext>
            </a:extLst>
          </p:cNvPr>
          <p:cNvPicPr>
            <a:picLocks noChangeAspect="1"/>
          </p:cNvPicPr>
          <p:nvPr/>
        </p:nvPicPr>
        <p:blipFill>
          <a:blip r:embed="rId5"/>
          <a:stretch>
            <a:fillRect/>
          </a:stretch>
        </p:blipFill>
        <p:spPr>
          <a:xfrm>
            <a:off x="4485642" y="2031197"/>
            <a:ext cx="4144218" cy="3094026"/>
          </a:xfrm>
          <a:prstGeom prst="rect">
            <a:avLst/>
          </a:prstGeom>
        </p:spPr>
      </p:pic>
      <p:pic>
        <p:nvPicPr>
          <p:cNvPr id="5" name="Picture 4">
            <a:extLst>
              <a:ext uri="{FF2B5EF4-FFF2-40B4-BE49-F238E27FC236}">
                <a16:creationId xmlns:a16="http://schemas.microsoft.com/office/drawing/2014/main" xmlns="" id="{D2CD8DDD-8498-954E-851D-63CB4BCE6279}"/>
              </a:ext>
            </a:extLst>
          </p:cNvPr>
          <p:cNvPicPr>
            <a:picLocks noChangeAspect="1"/>
          </p:cNvPicPr>
          <p:nvPr/>
        </p:nvPicPr>
        <p:blipFill>
          <a:blip r:embed="rId6"/>
          <a:stretch>
            <a:fillRect/>
          </a:stretch>
        </p:blipFill>
        <p:spPr>
          <a:xfrm>
            <a:off x="7014454" y="-9002"/>
            <a:ext cx="2223935" cy="2040199"/>
          </a:xfrm>
          <a:prstGeom prst="rect">
            <a:avLst/>
          </a:prstGeom>
        </p:spPr>
      </p:pic>
    </p:spTree>
    <p:extLst>
      <p:ext uri="{BB962C8B-B14F-4D97-AF65-F5344CB8AC3E}">
        <p14:creationId xmlns:p14="http://schemas.microsoft.com/office/powerpoint/2010/main" val="33610773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F6692A-50D7-B149-8EED-B989FF450F41}"/>
              </a:ext>
            </a:extLst>
          </p:cNvPr>
          <p:cNvSpPr>
            <a:spLocks noGrp="1"/>
          </p:cNvSpPr>
          <p:nvPr>
            <p:ph type="title"/>
          </p:nvPr>
        </p:nvSpPr>
        <p:spPr>
          <a:xfrm>
            <a:off x="6553200" y="971550"/>
            <a:ext cx="2476500" cy="730703"/>
          </a:xfrm>
        </p:spPr>
        <p:txBody>
          <a:bodyPr>
            <a:normAutofit fontScale="90000"/>
          </a:bodyPr>
          <a:lstStyle/>
          <a:p>
            <a:r>
              <a:rPr lang="en-US" sz="2400" b="1" dirty="0">
                <a:latin typeface="+mn-lt"/>
              </a:rPr>
              <a:t>A 'screaming' weather map basically captures France's extreme heat</a:t>
            </a:r>
            <a:endParaRPr lang="en-US" dirty="0"/>
          </a:p>
        </p:txBody>
      </p:sp>
      <p:pic>
        <p:nvPicPr>
          <p:cNvPr id="3074" name="Picture 2" descr="https://pbs.twimg.com/media/D9gCIVXXsAAZM7d.jpg">
            <a:extLst>
              <a:ext uri="{FF2B5EF4-FFF2-40B4-BE49-F238E27FC236}">
                <a16:creationId xmlns:a16="http://schemas.microsoft.com/office/drawing/2014/main" xmlns="" id="{6117F7D7-C7FB-6447-976C-26E9825F0D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12" y="-95250"/>
            <a:ext cx="6286754" cy="52387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167FFAEF-B6A0-C54F-B415-79AB668C934E}"/>
              </a:ext>
            </a:extLst>
          </p:cNvPr>
          <p:cNvSpPr txBox="1"/>
          <p:nvPr/>
        </p:nvSpPr>
        <p:spPr>
          <a:xfrm>
            <a:off x="6553200" y="3710285"/>
            <a:ext cx="2514600" cy="923330"/>
          </a:xfrm>
          <a:prstGeom prst="rect">
            <a:avLst/>
          </a:prstGeom>
          <a:noFill/>
        </p:spPr>
        <p:txBody>
          <a:bodyPr wrap="square" rtlCol="0">
            <a:spAutoFit/>
          </a:bodyPr>
          <a:lstStyle/>
          <a:p>
            <a:r>
              <a:rPr lang="en-US" sz="1800" dirty="0">
                <a:hlinkClick r:id="rId4">
                  <a:extLst>
                    <a:ext uri="{A12FA001-AC4F-418D-AE19-62706E023703}">
                      <ahyp:hlinkClr xmlns:ahyp="http://schemas.microsoft.com/office/drawing/2018/hyperlinkcolor" xmlns="" val="tx"/>
                    </a:ext>
                  </a:extLst>
                </a:hlinkClick>
              </a:rPr>
              <a:t>https://www.cnn.com/2019/06/26/europe/france-heat-map-intl/index.html</a:t>
            </a:r>
            <a:endParaRPr lang="en-US" sz="1800" dirty="0"/>
          </a:p>
        </p:txBody>
      </p:sp>
    </p:spTree>
    <p:extLst>
      <p:ext uri="{BB962C8B-B14F-4D97-AF65-F5344CB8AC3E}">
        <p14:creationId xmlns:p14="http://schemas.microsoft.com/office/powerpoint/2010/main" val="4280475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xmlns="" id="{3BE8CFBC-3A5C-D64D-A808-CD2BA5219CE4}"/>
              </a:ext>
            </a:extLst>
          </p:cNvPr>
          <p:cNvSpPr>
            <a:spLocks noGrp="1"/>
          </p:cNvSpPr>
          <p:nvPr>
            <p:ph type="title"/>
          </p:nvPr>
        </p:nvSpPr>
        <p:spPr>
          <a:xfrm>
            <a:off x="2000250" y="361950"/>
            <a:ext cx="5314950" cy="628650"/>
          </a:xfrm>
        </p:spPr>
        <p:txBody>
          <a:bodyPr/>
          <a:lstStyle/>
          <a:p>
            <a:r>
              <a:rPr lang="en-US" altLang="en-US" sz="3000" b="1" dirty="0">
                <a:solidFill>
                  <a:srgbClr val="404040"/>
                </a:solidFill>
                <a:latin typeface="Times" pitchFamily="2" charset="0"/>
                <a:ea typeface="ＭＳ Ｐゴシック" panose="020B0600070205080204" pitchFamily="34" charset="-128"/>
              </a:rPr>
              <a:t>Global Warming Made Simple</a:t>
            </a:r>
            <a:endParaRPr lang="en-US" altLang="en-US" sz="3000" dirty="0">
              <a:solidFill>
                <a:srgbClr val="404040"/>
              </a:solidFill>
              <a:ea typeface="ＭＳ Ｐゴシック" panose="020B0600070205080204" pitchFamily="34" charset="-128"/>
            </a:endParaRPr>
          </a:p>
        </p:txBody>
      </p:sp>
      <p:sp>
        <p:nvSpPr>
          <p:cNvPr id="4" name="Content Placeholder 3">
            <a:extLst>
              <a:ext uri="{FF2B5EF4-FFF2-40B4-BE49-F238E27FC236}">
                <a16:creationId xmlns:a16="http://schemas.microsoft.com/office/drawing/2014/main" xmlns="" id="{A2351F21-A329-364E-A360-B3E04D2239BA}"/>
              </a:ext>
            </a:extLst>
          </p:cNvPr>
          <p:cNvSpPr>
            <a:spLocks noGrp="1"/>
          </p:cNvSpPr>
          <p:nvPr>
            <p:ph idx="1"/>
          </p:nvPr>
        </p:nvSpPr>
        <p:spPr>
          <a:xfrm>
            <a:off x="2000250" y="1200150"/>
            <a:ext cx="5543550" cy="3771900"/>
          </a:xfrm>
        </p:spPr>
        <p:txBody>
          <a:bodyPr/>
          <a:lstStyle/>
          <a:p>
            <a:pPr>
              <a:buFont typeface="Monotype Sorts" charset="2"/>
              <a:buChar char="n"/>
              <a:defRPr/>
            </a:pPr>
            <a:r>
              <a:rPr lang="en-US" sz="3300" dirty="0">
                <a:solidFill>
                  <a:schemeClr val="tx2"/>
                </a:solidFill>
                <a:latin typeface="+mj-lt"/>
              </a:rPr>
              <a:t>It’s real </a:t>
            </a:r>
          </a:p>
          <a:p>
            <a:pPr>
              <a:buFont typeface="Monotype Sorts" charset="2"/>
              <a:buChar char="n"/>
              <a:defRPr/>
            </a:pPr>
            <a:r>
              <a:rPr lang="en-US" sz="3300" dirty="0">
                <a:solidFill>
                  <a:srgbClr val="FF0000"/>
                </a:solidFill>
                <a:latin typeface="+mj-lt"/>
              </a:rPr>
              <a:t>We’re causing it (unequally)</a:t>
            </a:r>
          </a:p>
          <a:p>
            <a:pPr>
              <a:buFont typeface="Monotype Sorts" charset="2"/>
              <a:buChar char="n"/>
              <a:defRPr/>
            </a:pPr>
            <a:r>
              <a:rPr lang="en-US" sz="3300" dirty="0">
                <a:solidFill>
                  <a:schemeClr val="tx2"/>
                </a:solidFill>
                <a:latin typeface="+mj-lt"/>
              </a:rPr>
              <a:t>It’s bad for us (unequally)</a:t>
            </a:r>
          </a:p>
          <a:p>
            <a:pPr>
              <a:buFont typeface="Monotype Sorts" charset="2"/>
              <a:buChar char="n"/>
              <a:defRPr/>
            </a:pPr>
            <a:r>
              <a:rPr lang="en-US" sz="3300" dirty="0">
                <a:solidFill>
                  <a:schemeClr val="tx2"/>
                </a:solidFill>
                <a:latin typeface="+mj-lt"/>
              </a:rPr>
              <a:t>There are things we can do</a:t>
            </a:r>
          </a:p>
          <a:p>
            <a:pPr>
              <a:buFont typeface="Monotype Sorts" charset="2"/>
              <a:buChar char="n"/>
              <a:defRPr/>
            </a:pPr>
            <a:r>
              <a:rPr lang="en-US" sz="3300" dirty="0">
                <a:solidFill>
                  <a:schemeClr val="tx2"/>
                </a:solidFill>
                <a:latin typeface="+mj-lt"/>
              </a:rPr>
              <a:t>There are “co-benefits” to doing them</a:t>
            </a:r>
            <a:r>
              <a:rPr lang="en-US" dirty="0"/>
              <a:t> </a:t>
            </a:r>
          </a:p>
        </p:txBody>
      </p:sp>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xmlns="" id="{089ED14B-14EA-9C42-9560-5B39238E08E6}"/>
              </a:ext>
            </a:extLst>
          </p:cNvPr>
          <p:cNvSpPr>
            <a:spLocks noGrp="1"/>
          </p:cNvSpPr>
          <p:nvPr>
            <p:ph type="title"/>
          </p:nvPr>
        </p:nvSpPr>
        <p:spPr>
          <a:xfrm>
            <a:off x="1885950" y="0"/>
            <a:ext cx="5886450" cy="457200"/>
          </a:xfrm>
        </p:spPr>
        <p:txBody>
          <a:bodyPr>
            <a:normAutofit fontScale="90000"/>
          </a:bodyPr>
          <a:lstStyle/>
          <a:p>
            <a:pPr>
              <a:defRPr/>
            </a:pPr>
            <a:r>
              <a:rPr lang="en-US" sz="2700" dirty="0">
                <a:latin typeface="+mn-lt"/>
                <a:ea typeface="ＭＳ Ｐゴシック" charset="0"/>
                <a:cs typeface="ＭＳ Ｐゴシック" charset="0"/>
              </a:rPr>
              <a:t>Root Cause #1: Global Population</a:t>
            </a:r>
          </a:p>
        </p:txBody>
      </p:sp>
      <p:pic>
        <p:nvPicPr>
          <p:cNvPr id="4" name="Picture 3">
            <a:extLst>
              <a:ext uri="{FF2B5EF4-FFF2-40B4-BE49-F238E27FC236}">
                <a16:creationId xmlns:a16="http://schemas.microsoft.com/office/drawing/2014/main" xmlns="" id="{7890A349-789D-8C49-8483-235615B467A2}"/>
              </a:ext>
            </a:extLst>
          </p:cNvPr>
          <p:cNvPicPr>
            <a:picLocks noChangeAspect="1"/>
          </p:cNvPicPr>
          <p:nvPr/>
        </p:nvPicPr>
        <p:blipFill>
          <a:blip r:embed="rId3"/>
          <a:stretch>
            <a:fillRect/>
          </a:stretch>
        </p:blipFill>
        <p:spPr>
          <a:xfrm>
            <a:off x="1143000" y="495694"/>
            <a:ext cx="6858000" cy="4307349"/>
          </a:xfrm>
          <a:prstGeom prst="rect">
            <a:avLst/>
          </a:prstGeom>
        </p:spPr>
      </p:pic>
      <p:sp>
        <p:nvSpPr>
          <p:cNvPr id="7" name="Rectangle 6">
            <a:extLst>
              <a:ext uri="{FF2B5EF4-FFF2-40B4-BE49-F238E27FC236}">
                <a16:creationId xmlns:a16="http://schemas.microsoft.com/office/drawing/2014/main" xmlns="" id="{869A55F7-01CB-9B42-83FD-EDAE396074E7}"/>
              </a:ext>
            </a:extLst>
          </p:cNvPr>
          <p:cNvSpPr/>
          <p:nvPr/>
        </p:nvSpPr>
        <p:spPr>
          <a:xfrm>
            <a:off x="2000250" y="4803043"/>
            <a:ext cx="4972050" cy="276999"/>
          </a:xfrm>
          <a:prstGeom prst="rect">
            <a:avLst/>
          </a:prstGeom>
        </p:spPr>
        <p:txBody>
          <a:bodyPr wrap="square">
            <a:spAutoFit/>
          </a:bodyPr>
          <a:lstStyle/>
          <a:p>
            <a:r>
              <a:rPr lang="en-US" sz="1200" dirty="0"/>
              <a:t>https://</a:t>
            </a:r>
            <a:r>
              <a:rPr lang="en-US" sz="1200" dirty="0" err="1"/>
              <a:t>ourworldindata.org</a:t>
            </a:r>
            <a:r>
              <a:rPr lang="en-US" sz="1200" dirty="0"/>
              <a:t>/world-population-growth Accessed 2019-1228</a:t>
            </a:r>
          </a:p>
        </p:txBody>
      </p:sp>
    </p:spTree>
    <p:extLst>
      <p:ext uri="{BB962C8B-B14F-4D97-AF65-F5344CB8AC3E}">
        <p14:creationId xmlns:p14="http://schemas.microsoft.com/office/powerpoint/2010/main" val="28438484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3">
            <a:extLst>
              <a:ext uri="{FF2B5EF4-FFF2-40B4-BE49-F238E27FC236}">
                <a16:creationId xmlns:a16="http://schemas.microsoft.com/office/drawing/2014/main" xmlns="" id="{2A794033-1C95-1D4E-9D0A-7853EBFA67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392" y="-95250"/>
            <a:ext cx="7001302" cy="5342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extBox 4">
            <a:extLst>
              <a:ext uri="{FF2B5EF4-FFF2-40B4-BE49-F238E27FC236}">
                <a16:creationId xmlns:a16="http://schemas.microsoft.com/office/drawing/2014/main" xmlns="" id="{1C11BA71-6D45-6F48-8DFA-093417AF0E25}"/>
              </a:ext>
            </a:extLst>
          </p:cNvPr>
          <p:cNvSpPr txBox="1">
            <a:spLocks noChangeArrowheads="1"/>
          </p:cNvSpPr>
          <p:nvPr/>
        </p:nvSpPr>
        <p:spPr bwMode="auto">
          <a:xfrm>
            <a:off x="1412676" y="603955"/>
            <a:ext cx="5943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kumimoji="0" lang="en-US" altLang="en-US" sz="1800" b="1" dirty="0">
                <a:solidFill>
                  <a:srgbClr val="FF0000"/>
                </a:solidFill>
                <a:latin typeface="Times New Roman" panose="02020603050405020304" pitchFamily="18" charset="0"/>
              </a:rPr>
              <a:t>Root cause #2: Fossil fuels</a:t>
            </a:r>
            <a:r>
              <a:rPr kumimoji="0" lang="en-US" altLang="en-US" sz="1800" b="1" dirty="0">
                <a:solidFill>
                  <a:schemeClr val="bg1"/>
                </a:solidFill>
                <a:latin typeface="Times New Roman" panose="02020603050405020304" pitchFamily="18" charset="0"/>
              </a:rPr>
              <a:t> gas </a:t>
            </a:r>
          </a:p>
        </p:txBody>
      </p:sp>
      <p:sp>
        <p:nvSpPr>
          <p:cNvPr id="30723" name="TextBox 5">
            <a:extLst>
              <a:ext uri="{FF2B5EF4-FFF2-40B4-BE49-F238E27FC236}">
                <a16:creationId xmlns:a16="http://schemas.microsoft.com/office/drawing/2014/main" xmlns="" id="{5C65F3ED-9558-5941-9DF7-EC06F62289E8}"/>
              </a:ext>
            </a:extLst>
          </p:cNvPr>
          <p:cNvSpPr txBox="1">
            <a:spLocks noChangeArrowheads="1"/>
          </p:cNvSpPr>
          <p:nvPr/>
        </p:nvSpPr>
        <p:spPr bwMode="auto">
          <a:xfrm>
            <a:off x="6711553" y="3768329"/>
            <a:ext cx="128944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900">
                <a:solidFill>
                  <a:schemeClr val="bg1"/>
                </a:solidFill>
                <a:latin typeface="Times New Roman" panose="02020603050405020304" pitchFamily="18" charset="0"/>
              </a:rPr>
              <a:t>Hydro + means hydro power plus renewables besides biomass</a:t>
            </a:r>
          </a:p>
        </p:txBody>
      </p:sp>
      <p:sp>
        <p:nvSpPr>
          <p:cNvPr id="30725" name="TextBox 5">
            <a:extLst>
              <a:ext uri="{FF2B5EF4-FFF2-40B4-BE49-F238E27FC236}">
                <a16:creationId xmlns:a16="http://schemas.microsoft.com/office/drawing/2014/main" xmlns="" id="{E35B2C9C-12B3-8040-B899-A3B22F5AEEDE}"/>
              </a:ext>
            </a:extLst>
          </p:cNvPr>
          <p:cNvSpPr txBox="1">
            <a:spLocks noChangeArrowheads="1"/>
          </p:cNvSpPr>
          <p:nvPr/>
        </p:nvSpPr>
        <p:spPr bwMode="auto">
          <a:xfrm>
            <a:off x="8001000" y="2508604"/>
            <a:ext cx="1143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1600" dirty="0">
                <a:solidFill>
                  <a:schemeClr val="accent2"/>
                </a:solidFill>
                <a:latin typeface="Corbel" panose="020B0503020204020204" pitchFamily="34" charset="0"/>
              </a:rPr>
              <a:t>Kennedy, Donald and the Editors of Science Magazine, State of the Planet 2008-2009</a:t>
            </a:r>
            <a:endParaRPr kumimoji="0" lang="en-US" altLang="en-US" sz="1600" dirty="0">
              <a:latin typeface="Times New Roman" panose="02020603050405020304" pitchFamily="18" charset="0"/>
            </a:endParaRPr>
          </a:p>
        </p:txBody>
      </p:sp>
      <p:sp>
        <p:nvSpPr>
          <p:cNvPr id="30726" name="TextBox 6">
            <a:extLst>
              <a:ext uri="{FF2B5EF4-FFF2-40B4-BE49-F238E27FC236}">
                <a16:creationId xmlns:a16="http://schemas.microsoft.com/office/drawing/2014/main" xmlns="" id="{FFDABCBA-9E3B-C545-BFCA-07D203913164}"/>
              </a:ext>
            </a:extLst>
          </p:cNvPr>
          <p:cNvSpPr txBox="1">
            <a:spLocks noChangeArrowheads="1"/>
          </p:cNvSpPr>
          <p:nvPr/>
        </p:nvSpPr>
        <p:spPr bwMode="auto">
          <a:xfrm>
            <a:off x="1099297" y="4790258"/>
            <a:ext cx="27432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1500">
                <a:latin typeface="Times New Roman" panose="02020603050405020304" pitchFamily="18" charset="0"/>
              </a:rPr>
              <a:t>EJ= Exajoules = 10</a:t>
            </a:r>
            <a:r>
              <a:rPr kumimoji="0" lang="en-US" altLang="en-US" sz="1500" baseline="30000">
                <a:latin typeface="Times New Roman" panose="02020603050405020304" pitchFamily="18" charset="0"/>
              </a:rPr>
              <a:t>18</a:t>
            </a:r>
            <a:r>
              <a:rPr kumimoji="0" lang="en-US" altLang="en-US" sz="1500">
                <a:latin typeface="Times New Roman" panose="02020603050405020304" pitchFamily="18" charset="0"/>
              </a:rPr>
              <a:t> Joules</a:t>
            </a:r>
          </a:p>
        </p:txBody>
      </p:sp>
      <p:sp>
        <p:nvSpPr>
          <p:cNvPr id="30727" name="TextBox 1">
            <a:extLst>
              <a:ext uri="{FF2B5EF4-FFF2-40B4-BE49-F238E27FC236}">
                <a16:creationId xmlns:a16="http://schemas.microsoft.com/office/drawing/2014/main" xmlns="" id="{51B7A5FF-26A9-EF4B-BFC2-1A7E49EBC46B}"/>
              </a:ext>
            </a:extLst>
          </p:cNvPr>
          <p:cNvSpPr txBox="1">
            <a:spLocks noChangeArrowheads="1"/>
          </p:cNvSpPr>
          <p:nvPr/>
        </p:nvSpPr>
        <p:spPr bwMode="auto">
          <a:xfrm>
            <a:off x="2286000" y="1123950"/>
            <a:ext cx="28956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buFont typeface="Arial" panose="020B0604020202020204" pitchFamily="34" charset="0"/>
              <a:buChar char="•"/>
            </a:pPr>
            <a:r>
              <a:rPr lang="en-US" altLang="en-US" sz="1800" dirty="0"/>
              <a:t>5 × higher population since 1850</a:t>
            </a:r>
          </a:p>
          <a:p>
            <a:pPr>
              <a:buFont typeface="Arial" panose="020B0604020202020204" pitchFamily="34" charset="0"/>
              <a:buChar char="•"/>
            </a:pPr>
            <a:r>
              <a:rPr lang="en-US" altLang="en-US" sz="1800" dirty="0"/>
              <a:t>4 × higher energy use per capita =</a:t>
            </a:r>
          </a:p>
          <a:p>
            <a:pPr>
              <a:buFont typeface="Arial" panose="020B0604020202020204" pitchFamily="34" charset="0"/>
              <a:buChar char="•"/>
            </a:pPr>
            <a:r>
              <a:rPr lang="en-US" altLang="en-US" sz="1800" b="1" dirty="0"/>
              <a:t>20 × increase in energy</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4">
            <a:extLst>
              <a:ext uri="{FF2B5EF4-FFF2-40B4-BE49-F238E27FC236}">
                <a16:creationId xmlns:a16="http://schemas.microsoft.com/office/drawing/2014/main" xmlns="" id="{BDF87E0D-B58A-6C4F-AD4D-0E8EC0BE5520}"/>
              </a:ext>
            </a:extLst>
          </p:cNvPr>
          <p:cNvSpPr>
            <a:spLocks noGrp="1"/>
          </p:cNvSpPr>
          <p:nvPr>
            <p:ph type="title"/>
          </p:nvPr>
        </p:nvSpPr>
        <p:spPr>
          <a:xfrm>
            <a:off x="1295400" y="169780"/>
            <a:ext cx="5886450" cy="425054"/>
          </a:xfrm>
        </p:spPr>
        <p:txBody>
          <a:bodyPr/>
          <a:lstStyle/>
          <a:p>
            <a:r>
              <a:rPr lang="en-US" altLang="en-US" sz="2400" b="1" dirty="0">
                <a:latin typeface="Arial" panose="020B0604020202020204" pitchFamily="34" charset="0"/>
                <a:ea typeface="ＭＳ Ｐゴシック" panose="020B0600070205080204" pitchFamily="34" charset="-128"/>
              </a:rPr>
              <a:t>CO</a:t>
            </a:r>
            <a:r>
              <a:rPr lang="en-US" altLang="en-US" sz="2400" b="1" baseline="-25000" dirty="0">
                <a:latin typeface="Arial" panose="020B0604020202020204" pitchFamily="34" charset="0"/>
                <a:ea typeface="ＭＳ Ｐゴシック" panose="020B0600070205080204" pitchFamily="34" charset="-128"/>
              </a:rPr>
              <a:t>2</a:t>
            </a:r>
            <a:r>
              <a:rPr lang="en-US" altLang="en-US" sz="2400" b="1" dirty="0">
                <a:latin typeface="Arial" panose="020B0604020202020204" pitchFamily="34" charset="0"/>
                <a:ea typeface="ＭＳ Ｐゴシック" panose="020B0600070205080204" pitchFamily="34" charset="-128"/>
              </a:rPr>
              <a:t> and Temperature, Last 800K Years</a:t>
            </a:r>
          </a:p>
        </p:txBody>
      </p:sp>
      <p:sp>
        <p:nvSpPr>
          <p:cNvPr id="3" name="TextBox 2">
            <a:extLst>
              <a:ext uri="{FF2B5EF4-FFF2-40B4-BE49-F238E27FC236}">
                <a16:creationId xmlns:a16="http://schemas.microsoft.com/office/drawing/2014/main" xmlns="" id="{56124887-B588-BF4F-AFC5-0AC4E00D2F9A}"/>
              </a:ext>
            </a:extLst>
          </p:cNvPr>
          <p:cNvSpPr txBox="1"/>
          <p:nvPr/>
        </p:nvSpPr>
        <p:spPr>
          <a:xfrm>
            <a:off x="1771650" y="1085851"/>
            <a:ext cx="2171700" cy="646331"/>
          </a:xfrm>
          <a:prstGeom prst="rect">
            <a:avLst/>
          </a:prstGeom>
          <a:noFill/>
        </p:spPr>
        <p:txBody>
          <a:bodyPr wrap="square" rtlCol="0">
            <a:spAutoFit/>
          </a:bodyPr>
          <a:lstStyle/>
          <a:p>
            <a:r>
              <a:rPr lang="en-US" sz="1800" dirty="0"/>
              <a:t>National Academy of Sciences, 2012</a:t>
            </a:r>
          </a:p>
        </p:txBody>
      </p:sp>
      <p:grpSp>
        <p:nvGrpSpPr>
          <p:cNvPr id="7" name="Group 6">
            <a:extLst>
              <a:ext uri="{FF2B5EF4-FFF2-40B4-BE49-F238E27FC236}">
                <a16:creationId xmlns:a16="http://schemas.microsoft.com/office/drawing/2014/main" xmlns="" id="{2681371F-E22F-7949-96CC-F1387C9D1956}"/>
              </a:ext>
            </a:extLst>
          </p:cNvPr>
          <p:cNvGrpSpPr/>
          <p:nvPr/>
        </p:nvGrpSpPr>
        <p:grpSpPr>
          <a:xfrm>
            <a:off x="876300" y="666750"/>
            <a:ext cx="7200900" cy="4476750"/>
            <a:chOff x="914400" y="412728"/>
            <a:chExt cx="7391400" cy="4743450"/>
          </a:xfrm>
        </p:grpSpPr>
        <p:pic>
          <p:nvPicPr>
            <p:cNvPr id="2" name="Picture 1">
              <a:extLst>
                <a:ext uri="{FF2B5EF4-FFF2-40B4-BE49-F238E27FC236}">
                  <a16:creationId xmlns:a16="http://schemas.microsoft.com/office/drawing/2014/main" xmlns="" id="{AB72A113-763E-2B4D-8875-DBDBA78E60B7}"/>
                </a:ext>
              </a:extLst>
            </p:cNvPr>
            <p:cNvPicPr>
              <a:picLocks noChangeAspect="1"/>
            </p:cNvPicPr>
            <p:nvPr/>
          </p:nvPicPr>
          <p:blipFill>
            <a:blip r:embed="rId3"/>
            <a:stretch>
              <a:fillRect/>
            </a:stretch>
          </p:blipFill>
          <p:spPr>
            <a:xfrm>
              <a:off x="914400" y="412728"/>
              <a:ext cx="7391400" cy="4743450"/>
            </a:xfrm>
            <a:prstGeom prst="rect">
              <a:avLst/>
            </a:prstGeom>
          </p:spPr>
        </p:pic>
        <p:sp>
          <p:nvSpPr>
            <p:cNvPr id="6" name="Rectangle 5">
              <a:extLst>
                <a:ext uri="{FF2B5EF4-FFF2-40B4-BE49-F238E27FC236}">
                  <a16:creationId xmlns:a16="http://schemas.microsoft.com/office/drawing/2014/main" xmlns="" id="{D83C86AD-4A6E-0C4F-8F66-998A4D8713C4}"/>
                </a:ext>
              </a:extLst>
            </p:cNvPr>
            <p:cNvSpPr/>
            <p:nvPr/>
          </p:nvSpPr>
          <p:spPr bwMode="auto">
            <a:xfrm>
              <a:off x="6934200" y="590550"/>
              <a:ext cx="53340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cxnSp>
          <p:nvCxnSpPr>
            <p:cNvPr id="5" name="Straight Arrow Connector 4">
              <a:extLst>
                <a:ext uri="{FF2B5EF4-FFF2-40B4-BE49-F238E27FC236}">
                  <a16:creationId xmlns:a16="http://schemas.microsoft.com/office/drawing/2014/main" xmlns="" id="{62C8C8AD-CB7C-994A-AA52-5A43072F8E7C}"/>
                </a:ext>
              </a:extLst>
            </p:cNvPr>
            <p:cNvCxnSpPr/>
            <p:nvPr/>
          </p:nvCxnSpPr>
          <p:spPr bwMode="auto">
            <a:xfrm flipV="1">
              <a:off x="7010400" y="514350"/>
              <a:ext cx="533400" cy="152400"/>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grpSp>
    </p:spTree>
    <p:extLst>
      <p:ext uri="{BB962C8B-B14F-4D97-AF65-F5344CB8AC3E}">
        <p14:creationId xmlns:p14="http://schemas.microsoft.com/office/powerpoint/2010/main" val="200531831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8|2.2|0.6|0.4|0.7"/>
</p:tagLst>
</file>

<file path=ppt/tags/tag2.xml><?xml version="1.0" encoding="utf-8"?>
<p:tagLst xmlns:a="http://schemas.openxmlformats.org/drawingml/2006/main" xmlns:r="http://schemas.openxmlformats.org/officeDocument/2006/relationships" xmlns:p="http://schemas.openxmlformats.org/presentationml/2006/main">
  <p:tag name="TIMING" val="|0.8|2.2|0.6|0.4|0.7"/>
</p:tagLst>
</file>

<file path=ppt/tags/tag3.xml><?xml version="1.0" encoding="utf-8"?>
<p:tagLst xmlns:a="http://schemas.openxmlformats.org/drawingml/2006/main" xmlns:r="http://schemas.openxmlformats.org/officeDocument/2006/relationships" xmlns:p="http://schemas.openxmlformats.org/presentationml/2006/main">
  <p:tag name="TIMING" val="|0.8|2.2|0.6|0.4|0.7"/>
</p:tagLst>
</file>

<file path=ppt/tags/tag4.xml><?xml version="1.0" encoding="utf-8"?>
<p:tagLst xmlns:a="http://schemas.openxmlformats.org/drawingml/2006/main" xmlns:r="http://schemas.openxmlformats.org/officeDocument/2006/relationships" xmlns:p="http://schemas.openxmlformats.org/presentationml/2006/main">
  <p:tag name="TIMING" val="|0.8|2.2|0.6|0.4|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131494</TotalTime>
  <Words>5545</Words>
  <Application>Microsoft Office PowerPoint</Application>
  <PresentationFormat>On-screen Show (16:9)</PresentationFormat>
  <Paragraphs>528</Paragraphs>
  <Slides>42</Slides>
  <Notes>41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42</vt:i4>
      </vt:variant>
    </vt:vector>
  </HeadingPairs>
  <TitlesOfParts>
    <vt:vector size="55" baseType="lpstr">
      <vt:lpstr>ＭＳ Ｐゴシック</vt:lpstr>
      <vt:lpstr>Arial</vt:lpstr>
      <vt:lpstr>Calibri</vt:lpstr>
      <vt:lpstr>Calibri Light</vt:lpstr>
      <vt:lpstr>Corbel</vt:lpstr>
      <vt:lpstr>Helvetica</vt:lpstr>
      <vt:lpstr>Lucida Grande</vt:lpstr>
      <vt:lpstr>Monotype Sorts</vt:lpstr>
      <vt:lpstr>Symbol</vt:lpstr>
      <vt:lpstr>Times</vt:lpstr>
      <vt:lpstr>Times New Roman</vt:lpstr>
      <vt:lpstr>Wingdings 2</vt:lpstr>
      <vt:lpstr>Office Theme</vt:lpstr>
      <vt:lpstr>Climate Change and Health</vt:lpstr>
      <vt:lpstr>Global Warming Made Simple</vt:lpstr>
      <vt:lpstr>“Climate change could be the biggest global health threat of the 21st century… The impacts will be felt all around the world – and not just in some distant future but in our lifetimes and those of our children.”      --The Lancet, 11/09 Source: http://www.thelancet.com/climate-change </vt:lpstr>
      <vt:lpstr>PowerPoint Presentation</vt:lpstr>
      <vt:lpstr>A 'screaming' weather map basically captures France's extreme heat</vt:lpstr>
      <vt:lpstr>Global Warming Made Simple</vt:lpstr>
      <vt:lpstr>Root Cause #1: Global Population</vt:lpstr>
      <vt:lpstr>PowerPoint Presentation</vt:lpstr>
      <vt:lpstr>CO2 and Temperature, Last 800K Years</vt:lpstr>
      <vt:lpstr>PowerPoint Presentation</vt:lpstr>
      <vt:lpstr>PowerPoint Presentation</vt:lpstr>
      <vt:lpstr>     Root Cause #3: Market Failure </vt:lpstr>
      <vt:lpstr>Climate Change Models</vt:lpstr>
      <vt:lpstr>Climate change models</vt:lpstr>
      <vt:lpstr>Global Average Temperature Models</vt:lpstr>
      <vt:lpstr>PowerPoint Presentation</vt:lpstr>
      <vt:lpstr>Global Warming Made Simple</vt:lpstr>
      <vt:lpstr>Heat Waves</vt:lpstr>
      <vt:lpstr>Increase in Wildfires</vt:lpstr>
      <vt:lpstr>Infectious Diseases</vt:lpstr>
      <vt:lpstr>More Droughts</vt:lpstr>
      <vt:lpstr>PowerPoint Presentation</vt:lpstr>
      <vt:lpstr>Increased Storms and Flooding</vt:lpstr>
      <vt:lpstr>Respiratory Disease, Asthma &amp; Allergies</vt:lpstr>
      <vt:lpstr>Psychological Effects</vt:lpstr>
      <vt:lpstr>Sea Level Rise</vt:lpstr>
      <vt:lpstr>Global Warming Made Simple</vt:lpstr>
      <vt:lpstr>Estimating Your Carbon Footprint</vt:lpstr>
      <vt:lpstr>Importance of Airplane Travel</vt:lpstr>
      <vt:lpstr>GHG footprint of foods per gram protein</vt:lpstr>
      <vt:lpstr>Co-benefit of eating less meat: Living longer</vt:lpstr>
      <vt:lpstr>PowerPoint Presentation</vt:lpstr>
      <vt:lpstr>PowerPoint Presentation</vt:lpstr>
      <vt:lpstr>Improve Healthcare Value</vt:lpstr>
      <vt:lpstr>Fossil Fuels Divestment Movement</vt:lpstr>
      <vt:lpstr>UC Academic Senate Calls on Regents to Divest From Fossil Fuels</vt:lpstr>
      <vt:lpstr>FossilFreeUC Victory</vt:lpstr>
      <vt:lpstr>Relevance of Covid-19 – Silver lining</vt:lpstr>
      <vt:lpstr>We know enough to act</vt:lpstr>
      <vt:lpstr>Be an example for you community!</vt:lpstr>
      <vt:lpstr>Summary</vt:lpstr>
      <vt:lpstr>PowerPoint Presentation</vt:lpstr>
    </vt:vector>
  </TitlesOfParts>
  <Company>UCSF - Epidemiology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Alternatives and Enhancements to 'Intention to Treat' Analyses of Randomized Trials</dc:title>
  <dc:creator>Thomas B. Newman</dc:creator>
  <cp:lastModifiedBy>Barbara Sharp</cp:lastModifiedBy>
  <cp:revision>663</cp:revision>
  <cp:lastPrinted>2000-10-25T16:16:24Z</cp:lastPrinted>
  <dcterms:created xsi:type="dcterms:W3CDTF">2013-10-01T15:29:17Z</dcterms:created>
  <dcterms:modified xsi:type="dcterms:W3CDTF">2020-09-23T02:05:10Z</dcterms:modified>
</cp:coreProperties>
</file>